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70896D8-521E-47FB-8B28-BF3BA8082C5D}" type="datetimeFigureOut">
              <a:rPr lang="ru-RU" smtClean="0"/>
              <a:t>17.02.2012</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540429A6-19D5-41FA-967B-5144A0429914}"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70896D8-521E-47FB-8B28-BF3BA8082C5D}" type="datetimeFigureOut">
              <a:rPr lang="ru-RU" smtClean="0"/>
              <a:t>17.02.2012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0429A6-19D5-41FA-967B-5144A042991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70896D8-521E-47FB-8B28-BF3BA8082C5D}" type="datetimeFigureOut">
              <a:rPr lang="ru-RU" smtClean="0"/>
              <a:t>17.02.2012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0429A6-19D5-41FA-967B-5144A042991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70896D8-521E-47FB-8B28-BF3BA8082C5D}" type="datetimeFigureOut">
              <a:rPr lang="ru-RU" smtClean="0"/>
              <a:t>17.02.2012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0429A6-19D5-41FA-967B-5144A042991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70896D8-521E-47FB-8B28-BF3BA8082C5D}" type="datetimeFigureOut">
              <a:rPr lang="ru-RU" smtClean="0"/>
              <a:t>17.02.2012</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0429A6-19D5-41FA-967B-5144A0429914}"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70896D8-521E-47FB-8B28-BF3BA8082C5D}" type="datetimeFigureOut">
              <a:rPr lang="ru-RU" smtClean="0"/>
              <a:t>17.02.2012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0429A6-19D5-41FA-967B-5144A042991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70896D8-521E-47FB-8B28-BF3BA8082C5D}" type="datetimeFigureOut">
              <a:rPr lang="ru-RU" smtClean="0"/>
              <a:t>17.02.2012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40429A6-19D5-41FA-967B-5144A042991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70896D8-521E-47FB-8B28-BF3BA8082C5D}" type="datetimeFigureOut">
              <a:rPr lang="ru-RU" smtClean="0"/>
              <a:t>17.02.2012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40429A6-19D5-41FA-967B-5144A042991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70896D8-521E-47FB-8B28-BF3BA8082C5D}" type="datetimeFigureOut">
              <a:rPr lang="ru-RU" smtClean="0"/>
              <a:t>17.02.2012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40429A6-19D5-41FA-967B-5144A042991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70896D8-521E-47FB-8B28-BF3BA8082C5D}" type="datetimeFigureOut">
              <a:rPr lang="ru-RU" smtClean="0"/>
              <a:t>17.02.2012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0429A6-19D5-41FA-967B-5144A0429914}"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770896D8-521E-47FB-8B28-BF3BA8082C5D}" type="datetimeFigureOut">
              <a:rPr lang="ru-RU" smtClean="0"/>
              <a:t>17.02.2012</a:t>
            </a:fld>
            <a:endParaRPr lang="ru-RU"/>
          </a:p>
        </p:txBody>
      </p:sp>
      <p:sp>
        <p:nvSpPr>
          <p:cNvPr id="7" name="Slide Number Placeholder 6"/>
          <p:cNvSpPr>
            <a:spLocks noGrp="1"/>
          </p:cNvSpPr>
          <p:nvPr>
            <p:ph type="sldNum" sz="quarter" idx="12"/>
          </p:nvPr>
        </p:nvSpPr>
        <p:spPr/>
        <p:txBody>
          <a:bodyPr/>
          <a:lstStyle/>
          <a:p>
            <a:fld id="{540429A6-19D5-41FA-967B-5144A0429914}"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70896D8-521E-47FB-8B28-BF3BA8082C5D}" type="datetimeFigureOut">
              <a:rPr lang="ru-RU" smtClean="0"/>
              <a:t>17.02.2012</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540429A6-19D5-41FA-967B-5144A0429914}"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smtClean="0"/>
              <a:t>Из опыта работы</a:t>
            </a:r>
            <a:endParaRPr lang="ru-RU" dirty="0"/>
          </a:p>
        </p:txBody>
      </p:sp>
      <p:sp>
        <p:nvSpPr>
          <p:cNvPr id="2" name="Заголовок 1"/>
          <p:cNvSpPr>
            <a:spLocks noGrp="1"/>
          </p:cNvSpPr>
          <p:nvPr>
            <p:ph type="ctrTitle"/>
          </p:nvPr>
        </p:nvSpPr>
        <p:spPr/>
        <p:txBody>
          <a:bodyPr/>
          <a:lstStyle/>
          <a:p>
            <a:r>
              <a:rPr lang="ru-RU" b="1" dirty="0">
                <a:effectLst>
                  <a:outerShdw blurRad="38100" dist="38100" dir="2700000" algn="tl">
                    <a:srgbClr val="000000">
                      <a:alpha val="43137"/>
                    </a:srgbClr>
                  </a:outerShdw>
                </a:effectLst>
              </a:rPr>
              <a:t>«клише» для </a:t>
            </a:r>
            <a:r>
              <a:rPr lang="ru-RU" b="1" dirty="0" smtClean="0">
                <a:effectLst>
                  <a:outerShdw blurRad="38100" dist="38100" dir="2700000" algn="tl">
                    <a:srgbClr val="000000">
                      <a:alpha val="43137"/>
                    </a:srgbClr>
                  </a:outerShdw>
                </a:effectLst>
              </a:rPr>
              <a:t>сочинения на ЕГЭ</a:t>
            </a:r>
            <a:endParaRPr lang="ru-RU"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217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752600"/>
            <a:ext cx="8363272" cy="4628728"/>
          </a:xfrm>
        </p:spPr>
        <p:txBody>
          <a:bodyPr>
            <a:normAutofit fontScale="77500" lnSpcReduction="20000"/>
          </a:bodyPr>
          <a:lstStyle/>
          <a:p>
            <a:pPr marL="114300" indent="0" algn="just">
              <a:buNone/>
            </a:pPr>
            <a:r>
              <a:rPr lang="ru-RU" dirty="0">
                <a:solidFill>
                  <a:schemeClr val="tx1"/>
                </a:solidFill>
                <a:latin typeface="Georgia" pitchFamily="18" charset="0"/>
              </a:rPr>
              <a:t>- как необходимо вести дискуссию (спор), чтобы выглядеть </a:t>
            </a:r>
            <a:r>
              <a:rPr lang="ru-RU" b="1" dirty="0">
                <a:solidFill>
                  <a:schemeClr val="tx1"/>
                </a:solidFill>
                <a:latin typeface="Georgia" pitchFamily="18" charset="0"/>
              </a:rPr>
              <a:t>воспитанным человеком</a:t>
            </a:r>
            <a:r>
              <a:rPr lang="ru-RU" dirty="0">
                <a:solidFill>
                  <a:schemeClr val="tx1"/>
                </a:solidFill>
                <a:latin typeface="Georgia" pitchFamily="18" charset="0"/>
              </a:rPr>
              <a:t>;</a:t>
            </a:r>
          </a:p>
          <a:p>
            <a:pPr marL="114300" indent="0" algn="just">
              <a:buNone/>
            </a:pPr>
            <a:r>
              <a:rPr lang="ru-RU" dirty="0">
                <a:solidFill>
                  <a:schemeClr val="tx1"/>
                </a:solidFill>
                <a:latin typeface="Georgia" pitchFamily="18" charset="0"/>
              </a:rPr>
              <a:t>- всегда ли родители понимают своих детей, а повзрослевшие дети осознают свою </a:t>
            </a:r>
            <a:r>
              <a:rPr lang="ru-RU" b="1" dirty="0">
                <a:solidFill>
                  <a:schemeClr val="tx1"/>
                </a:solidFill>
                <a:latin typeface="Georgia" pitchFamily="18" charset="0"/>
              </a:rPr>
              <a:t>ответственность перед родителями </a:t>
            </a:r>
            <a:r>
              <a:rPr lang="ru-RU" dirty="0">
                <a:solidFill>
                  <a:schemeClr val="tx1"/>
                </a:solidFill>
                <a:latin typeface="Georgia" pitchFamily="18" charset="0"/>
              </a:rPr>
              <a:t>(в чём состоит ответственность перед родителями: только ли в материальной поддержке, только ли в « дежурных добры» словах? И наоборот);</a:t>
            </a:r>
          </a:p>
          <a:p>
            <a:pPr marL="114300" indent="0" algn="just">
              <a:buNone/>
            </a:pPr>
            <a:r>
              <a:rPr lang="ru-RU" dirty="0">
                <a:solidFill>
                  <a:schemeClr val="tx1"/>
                </a:solidFill>
                <a:latin typeface="Georgia" pitchFamily="18" charset="0"/>
              </a:rPr>
              <a:t>- имеет ли право</a:t>
            </a:r>
            <a:r>
              <a:rPr lang="ru-RU" b="1" dirty="0">
                <a:solidFill>
                  <a:schemeClr val="tx1"/>
                </a:solidFill>
                <a:latin typeface="Georgia" pitchFamily="18" charset="0"/>
              </a:rPr>
              <a:t> человек на войне </a:t>
            </a:r>
            <a:r>
              <a:rPr lang="ru-RU" dirty="0">
                <a:solidFill>
                  <a:schemeClr val="tx1"/>
                </a:solidFill>
                <a:latin typeface="Georgia" pitchFamily="18" charset="0"/>
              </a:rPr>
              <a:t>оставаться</a:t>
            </a:r>
            <a:r>
              <a:rPr lang="ru-RU" b="1" dirty="0">
                <a:solidFill>
                  <a:schemeClr val="tx1"/>
                </a:solidFill>
                <a:latin typeface="Georgia" pitchFamily="18" charset="0"/>
              </a:rPr>
              <a:t> Человеком</a:t>
            </a:r>
            <a:r>
              <a:rPr lang="ru-RU" dirty="0">
                <a:solidFill>
                  <a:schemeClr val="tx1"/>
                </a:solidFill>
                <a:latin typeface="Georgia" pitchFamily="18" charset="0"/>
              </a:rPr>
              <a:t>, т.е. любить, страдать, преклоняться перед поэзией, музыкой, книгой или его предназначение только в том, чтобы воевать?(Очень осторожно и корректно – не категорично);</a:t>
            </a:r>
          </a:p>
          <a:p>
            <a:pPr marL="114300" indent="0" algn="just">
              <a:buNone/>
            </a:pPr>
            <a:r>
              <a:rPr lang="ru-RU" dirty="0">
                <a:solidFill>
                  <a:schemeClr val="tx1"/>
                </a:solidFill>
                <a:latin typeface="Georgia" pitchFamily="18" charset="0"/>
              </a:rPr>
              <a:t>- в чём черпает русский человек силу духа, </a:t>
            </a:r>
            <a:r>
              <a:rPr lang="ru-RU" b="1" dirty="0">
                <a:solidFill>
                  <a:schemeClr val="tx1"/>
                </a:solidFill>
                <a:latin typeface="Georgia" pitchFamily="18" charset="0"/>
              </a:rPr>
              <a:t>способность к подвигу</a:t>
            </a:r>
            <a:r>
              <a:rPr lang="ru-RU" dirty="0">
                <a:solidFill>
                  <a:schemeClr val="tx1"/>
                </a:solidFill>
                <a:latin typeface="Georgia" pitchFamily="18" charset="0"/>
              </a:rPr>
              <a:t>…</a:t>
            </a:r>
          </a:p>
          <a:p>
            <a:pPr marL="114300" indent="0" algn="just">
              <a:buNone/>
            </a:pPr>
            <a:r>
              <a:rPr lang="ru-RU" dirty="0">
                <a:solidFill>
                  <a:schemeClr val="tx1"/>
                </a:solidFill>
                <a:latin typeface="Georgia" pitchFamily="18" charset="0"/>
              </a:rPr>
              <a:t>- почему порой именно в обыденных ситуациях (в толпе, в очереди…), а не только в экстремальных проявляется </a:t>
            </a:r>
            <a:r>
              <a:rPr lang="ru-RU" b="1" dirty="0">
                <a:solidFill>
                  <a:schemeClr val="tx1"/>
                </a:solidFill>
                <a:latin typeface="Georgia" pitchFamily="18" charset="0"/>
              </a:rPr>
              <a:t>нравственная сущность человека</a:t>
            </a:r>
            <a:r>
              <a:rPr lang="ru-RU" dirty="0">
                <a:solidFill>
                  <a:schemeClr val="tx1"/>
                </a:solidFill>
                <a:latin typeface="Georgia" pitchFamily="18" charset="0"/>
              </a:rPr>
              <a:t>?</a:t>
            </a:r>
          </a:p>
          <a:p>
            <a:pPr marL="114300" indent="0" algn="just">
              <a:buNone/>
            </a:pPr>
            <a:r>
              <a:rPr lang="ru-RU" dirty="0">
                <a:solidFill>
                  <a:schemeClr val="tx1"/>
                </a:solidFill>
                <a:latin typeface="Georgia" pitchFamily="18" charset="0"/>
              </a:rPr>
              <a:t>- почему </a:t>
            </a:r>
            <a:r>
              <a:rPr lang="ru-RU" b="1" dirty="0">
                <a:solidFill>
                  <a:schemeClr val="tx1"/>
                </a:solidFill>
                <a:latin typeface="Georgia" pitchFamily="18" charset="0"/>
              </a:rPr>
              <a:t>роль книги </a:t>
            </a:r>
            <a:r>
              <a:rPr lang="ru-RU" dirty="0">
                <a:solidFill>
                  <a:schemeClr val="tx1"/>
                </a:solidFill>
                <a:latin typeface="Georgia" pitchFamily="18" charset="0"/>
              </a:rPr>
              <a:t>(театра, библиотек) в современном обществе не изменится и компьютеризация (Интернет) или телевидение не смогут её ( их) заменить?</a:t>
            </a:r>
          </a:p>
          <a:p>
            <a:pPr algn="just"/>
            <a:endParaRPr lang="ru-RU" dirty="0"/>
          </a:p>
          <a:p>
            <a:endParaRPr lang="ru-RU" dirty="0"/>
          </a:p>
        </p:txBody>
      </p:sp>
    </p:spTree>
    <p:extLst>
      <p:ext uri="{BB962C8B-B14F-4D97-AF65-F5344CB8AC3E}">
        <p14:creationId xmlns:p14="http://schemas.microsoft.com/office/powerpoint/2010/main" val="63041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48680"/>
            <a:ext cx="8260672" cy="1039427"/>
          </a:xfrm>
        </p:spPr>
        <p:txBody>
          <a:bodyPr>
            <a:normAutofit fontScale="90000"/>
          </a:bodyPr>
          <a:lstStyle/>
          <a:p>
            <a:r>
              <a:rPr lang="ru-RU" sz="2700" b="1" dirty="0">
                <a:effectLst>
                  <a:outerShdw blurRad="38100" dist="38100" dir="2700000" algn="tl">
                    <a:srgbClr val="000000">
                      <a:alpha val="43137"/>
                    </a:srgbClr>
                  </a:outerShdw>
                </a:effectLst>
              </a:rPr>
              <a:t/>
            </a:r>
            <a:br>
              <a:rPr lang="ru-RU" sz="2700" b="1" dirty="0">
                <a:effectLst>
                  <a:outerShdw blurRad="38100" dist="38100" dir="2700000" algn="tl">
                    <a:srgbClr val="000000">
                      <a:alpha val="43137"/>
                    </a:srgbClr>
                  </a:outerShdw>
                </a:effectLst>
              </a:rPr>
            </a:br>
            <a:r>
              <a:rPr lang="ru-RU" sz="2700" b="1" dirty="0">
                <a:effectLst>
                  <a:outerShdw blurRad="38100" dist="38100" dir="2700000" algn="tl">
                    <a:srgbClr val="000000">
                      <a:alpha val="43137"/>
                    </a:srgbClr>
                  </a:outerShdw>
                </a:effectLst>
              </a:rPr>
              <a:t>К3  – ПОЗИЦИЯ АВТОРА ИСХОДНОГО ТЕКСТА</a:t>
            </a:r>
            <a:br>
              <a:rPr lang="ru-RU" sz="2700" b="1" dirty="0">
                <a:effectLst>
                  <a:outerShdw blurRad="38100" dist="38100" dir="2700000" algn="tl">
                    <a:srgbClr val="000000">
                      <a:alpha val="43137"/>
                    </a:srgbClr>
                  </a:outerShdw>
                </a:effectLst>
              </a:rPr>
            </a:br>
            <a:r>
              <a:rPr lang="ru-RU" sz="2700" b="1" dirty="0">
                <a:effectLst>
                  <a:outerShdw blurRad="38100" dist="38100" dir="2700000" algn="tl">
                    <a:srgbClr val="000000">
                      <a:alpha val="43137"/>
                    </a:srgbClr>
                  </a:outerShdw>
                </a:effectLst>
              </a:rPr>
              <a:t>(об этом должно быть написано в тексте)</a:t>
            </a:r>
            <a:r>
              <a:rPr lang="ru-RU" dirty="0"/>
              <a:t/>
            </a:r>
            <a:br>
              <a:rPr lang="ru-RU" dirty="0"/>
            </a:br>
            <a:r>
              <a:rPr lang="ru-RU" dirty="0"/>
              <a:t/>
            </a:r>
            <a:br>
              <a:rPr lang="ru-RU" dirty="0"/>
            </a:br>
            <a:endParaRPr lang="ru-RU" dirty="0"/>
          </a:p>
        </p:txBody>
      </p:sp>
      <p:sp>
        <p:nvSpPr>
          <p:cNvPr id="3" name="Объект 2"/>
          <p:cNvSpPr>
            <a:spLocks noGrp="1"/>
          </p:cNvSpPr>
          <p:nvPr>
            <p:ph idx="1"/>
          </p:nvPr>
        </p:nvSpPr>
        <p:spPr/>
        <p:txBody>
          <a:bodyPr>
            <a:normAutofit fontScale="85000" lnSpcReduction="10000"/>
          </a:bodyPr>
          <a:lstStyle/>
          <a:p>
            <a:pPr algn="just"/>
            <a:r>
              <a:rPr lang="ru-RU" u="sng" dirty="0">
                <a:solidFill>
                  <a:schemeClr val="tx1"/>
                </a:solidFill>
                <a:latin typeface="Georgia" pitchFamily="18" charset="0"/>
              </a:rPr>
              <a:t>Точка зрения автора весьма определённа </a:t>
            </a:r>
            <a:r>
              <a:rPr lang="ru-RU" dirty="0">
                <a:solidFill>
                  <a:schemeClr val="tx1"/>
                </a:solidFill>
                <a:latin typeface="Georgia" pitchFamily="18" charset="0"/>
              </a:rPr>
              <a:t>(однозначна), (убедительна), (оригинальна).</a:t>
            </a:r>
          </a:p>
          <a:p>
            <a:pPr algn="just"/>
            <a:r>
              <a:rPr lang="ru-RU" u="sng" dirty="0">
                <a:solidFill>
                  <a:schemeClr val="tx1"/>
                </a:solidFill>
                <a:latin typeface="Georgia" pitchFamily="18" charset="0"/>
              </a:rPr>
              <a:t>Автор полагает, что</a:t>
            </a:r>
            <a:r>
              <a:rPr lang="ru-RU" dirty="0">
                <a:solidFill>
                  <a:schemeClr val="tx1"/>
                </a:solidFill>
                <a:latin typeface="Georgia" pitchFamily="18" charset="0"/>
              </a:rPr>
              <a:t>…</a:t>
            </a:r>
          </a:p>
          <a:p>
            <a:pPr marL="114300" indent="0" algn="just">
              <a:buNone/>
            </a:pPr>
            <a:r>
              <a:rPr lang="ru-RU" dirty="0" smtClean="0">
                <a:solidFill>
                  <a:schemeClr val="tx1"/>
                </a:solidFill>
                <a:latin typeface="Georgia" pitchFamily="18" charset="0"/>
              </a:rPr>
              <a:t>– </a:t>
            </a:r>
            <a:r>
              <a:rPr lang="ru-RU" b="1" dirty="0">
                <a:solidFill>
                  <a:schemeClr val="tx1"/>
                </a:solidFill>
                <a:latin typeface="Georgia" pitchFamily="18" charset="0"/>
              </a:rPr>
              <a:t>выбирая</a:t>
            </a:r>
            <a:r>
              <a:rPr lang="ru-RU" dirty="0">
                <a:solidFill>
                  <a:schemeClr val="tx1"/>
                </a:solidFill>
                <a:latin typeface="Georgia" pitchFamily="18" charset="0"/>
              </a:rPr>
              <a:t> тот или иной вид спорта (профессию), необходимо трезво оценивать свои возможности (способности, призвание), готовность к трудностям, к взаимовыручке, (к необходимости служить делу (науке) всю сознательную жизнь);</a:t>
            </a:r>
          </a:p>
          <a:p>
            <a:pPr algn="just"/>
            <a:endParaRPr lang="ru-RU" dirty="0">
              <a:solidFill>
                <a:schemeClr val="tx1"/>
              </a:solidFill>
              <a:latin typeface="Georgia" pitchFamily="18" charset="0"/>
            </a:endParaRPr>
          </a:p>
          <a:p>
            <a:pPr marL="114300" indent="0" algn="just">
              <a:buNone/>
            </a:pPr>
            <a:r>
              <a:rPr lang="ru-RU" dirty="0" smtClean="0">
                <a:solidFill>
                  <a:schemeClr val="tx1"/>
                </a:solidFill>
                <a:latin typeface="Georgia" pitchFamily="18" charset="0"/>
              </a:rPr>
              <a:t>– </a:t>
            </a:r>
            <a:r>
              <a:rPr lang="ru-RU" b="1" dirty="0">
                <a:solidFill>
                  <a:schemeClr val="tx1"/>
                </a:solidFill>
                <a:latin typeface="Georgia" pitchFamily="18" charset="0"/>
              </a:rPr>
              <a:t>истинным творением </a:t>
            </a:r>
            <a:r>
              <a:rPr lang="ru-RU" dirty="0">
                <a:solidFill>
                  <a:schemeClr val="tx1"/>
                </a:solidFill>
                <a:latin typeface="Georgia" pitchFamily="18" charset="0"/>
              </a:rPr>
              <a:t>(подлинным произведением искусства) можно считать лишь то, в которое вложена вся душа художника, то, которое действительно отражает интересы читателя, то произведение (искусство), которое поистине духовное и является источником высоких стремлений);</a:t>
            </a:r>
          </a:p>
          <a:p>
            <a:endParaRPr lang="ru-RU" dirty="0"/>
          </a:p>
        </p:txBody>
      </p:sp>
    </p:spTree>
    <p:extLst>
      <p:ext uri="{BB962C8B-B14F-4D97-AF65-F5344CB8AC3E}">
        <p14:creationId xmlns:p14="http://schemas.microsoft.com/office/powerpoint/2010/main" val="37283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114300" indent="0" algn="just">
              <a:buNone/>
            </a:pPr>
            <a:r>
              <a:rPr lang="ru-RU" dirty="0">
                <a:solidFill>
                  <a:schemeClr val="tx1"/>
                </a:solidFill>
                <a:latin typeface="Georgia" pitchFamily="18" charset="0"/>
              </a:rPr>
              <a:t>– </a:t>
            </a:r>
            <a:r>
              <a:rPr lang="ru-RU" b="1" dirty="0">
                <a:solidFill>
                  <a:schemeClr val="tx1"/>
                </a:solidFill>
                <a:latin typeface="Georgia" pitchFamily="18" charset="0"/>
              </a:rPr>
              <a:t>обогащение русского языка </a:t>
            </a:r>
            <a:r>
              <a:rPr lang="ru-RU" dirty="0">
                <a:solidFill>
                  <a:schemeClr val="tx1"/>
                </a:solidFill>
                <a:latin typeface="Georgia" pitchFamily="18" charset="0"/>
              </a:rPr>
              <a:t>вряд ли происходит за счёт наводнения иностранными словами. В нашем языке достаточно выразительных средств, чтобы выразить те или иные понятия и чувства. Его метафоричность, многозначность и богатство. Иностранные слова необходимы лишь в той мере, в какой развивается научно-технический прогресс и культурное общение людей;</a:t>
            </a:r>
          </a:p>
          <a:p>
            <a:pPr algn="just"/>
            <a:endParaRPr lang="ru-RU" dirty="0">
              <a:solidFill>
                <a:schemeClr val="tx1"/>
              </a:solidFill>
              <a:latin typeface="Georgia" pitchFamily="18" charset="0"/>
            </a:endParaRPr>
          </a:p>
          <a:p>
            <a:pPr marL="114300" indent="0" algn="just">
              <a:buNone/>
            </a:pPr>
            <a:r>
              <a:rPr lang="ru-RU" dirty="0">
                <a:solidFill>
                  <a:schemeClr val="tx1"/>
                </a:solidFill>
                <a:latin typeface="Georgia" pitchFamily="18" charset="0"/>
              </a:rPr>
              <a:t> – </a:t>
            </a:r>
            <a:r>
              <a:rPr lang="ru-RU" b="1" dirty="0">
                <a:solidFill>
                  <a:schemeClr val="tx1"/>
                </a:solidFill>
                <a:latin typeface="Georgia" pitchFamily="18" charset="0"/>
              </a:rPr>
              <a:t>ощущение родины </a:t>
            </a:r>
            <a:r>
              <a:rPr lang="ru-RU" dirty="0">
                <a:solidFill>
                  <a:schemeClr val="tx1"/>
                </a:solidFill>
                <a:latin typeface="Georgia" pitchFamily="18" charset="0"/>
              </a:rPr>
              <a:t>у русского человека всегда связано с малой родиной, местом, где он родился и рос, природой окружающего края (ромашками и васильками за околицей, птичьими трелями в роще, берёзкой за окном…). В общем, с тем, где человек ощущает себя счастливым;</a:t>
            </a:r>
          </a:p>
          <a:p>
            <a:endParaRPr lang="ru-RU" dirty="0"/>
          </a:p>
        </p:txBody>
      </p:sp>
    </p:spTree>
    <p:extLst>
      <p:ext uri="{BB962C8B-B14F-4D97-AF65-F5344CB8AC3E}">
        <p14:creationId xmlns:p14="http://schemas.microsoft.com/office/powerpoint/2010/main" val="1739669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752600"/>
            <a:ext cx="8496944" cy="4373563"/>
          </a:xfrm>
        </p:spPr>
        <p:txBody>
          <a:bodyPr>
            <a:normAutofit fontScale="92500" lnSpcReduction="20000"/>
          </a:bodyPr>
          <a:lstStyle/>
          <a:p>
            <a:pPr marL="114300" indent="0" algn="just">
              <a:buNone/>
            </a:pPr>
            <a:r>
              <a:rPr lang="ru-RU" dirty="0">
                <a:solidFill>
                  <a:schemeClr val="tx1"/>
                </a:solidFill>
                <a:latin typeface="Georgia" pitchFamily="18" charset="0"/>
              </a:rPr>
              <a:t>– именно в обыденных ситуациях: уступить место в общественном транспорте, помочь перейти улицу, оказать первую помощь пострадавшему – проявляется </a:t>
            </a:r>
            <a:r>
              <a:rPr lang="ru-RU" b="1" dirty="0">
                <a:solidFill>
                  <a:schemeClr val="tx1"/>
                </a:solidFill>
                <a:latin typeface="Georgia" pitchFamily="18" charset="0"/>
              </a:rPr>
              <a:t>сущность человека</a:t>
            </a:r>
            <a:r>
              <a:rPr lang="ru-RU" dirty="0">
                <a:solidFill>
                  <a:schemeClr val="tx1"/>
                </a:solidFill>
                <a:latin typeface="Georgia" pitchFamily="18" charset="0"/>
              </a:rPr>
              <a:t>: воспитанный он или невежда, учтивый или безразличный. И причины находятся для самооправдания: «не заметил», «спешу», «сумки тяжёлые»… Да и отвернуться можно: авось не заметят. Всё это, как считает автор, и есть потеря нравственности;</a:t>
            </a:r>
          </a:p>
          <a:p>
            <a:pPr marL="114300" indent="0" algn="just">
              <a:buNone/>
            </a:pPr>
            <a:endParaRPr lang="ru-RU" dirty="0">
              <a:solidFill>
                <a:schemeClr val="tx1"/>
              </a:solidFill>
              <a:latin typeface="Georgia" pitchFamily="18" charset="0"/>
            </a:endParaRPr>
          </a:p>
          <a:p>
            <a:pPr marL="114300" indent="0" algn="just">
              <a:buNone/>
            </a:pPr>
            <a:r>
              <a:rPr lang="ru-RU" dirty="0">
                <a:solidFill>
                  <a:schemeClr val="tx1"/>
                </a:solidFill>
                <a:latin typeface="Georgia" pitchFamily="18" charset="0"/>
              </a:rPr>
              <a:t> – </a:t>
            </a:r>
            <a:r>
              <a:rPr lang="ru-RU" b="1" dirty="0">
                <a:solidFill>
                  <a:schemeClr val="tx1"/>
                </a:solidFill>
                <a:latin typeface="Georgia" pitchFamily="18" charset="0"/>
              </a:rPr>
              <a:t>духовность</a:t>
            </a:r>
            <a:r>
              <a:rPr lang="ru-RU" dirty="0">
                <a:solidFill>
                  <a:schemeClr val="tx1"/>
                </a:solidFill>
                <a:latin typeface="Georgia" pitchFamily="18" charset="0"/>
              </a:rPr>
              <a:t> – то качество, к которому часто бессознательно стремится каждый из нас. Духовность – это сила духа, активное стремление к добру, правде, красоте, поиску идеала. Часто понятие духовности путают с интеллигентностью, образованностью, воспитанностью. Но это не одно и то же. В каждом понятии – своё содержание;</a:t>
            </a:r>
          </a:p>
          <a:p>
            <a:pPr marL="114300" indent="0">
              <a:buNone/>
            </a:pPr>
            <a:endParaRPr lang="ru-RU" dirty="0"/>
          </a:p>
        </p:txBody>
      </p:sp>
    </p:spTree>
    <p:extLst>
      <p:ext uri="{BB962C8B-B14F-4D97-AF65-F5344CB8AC3E}">
        <p14:creationId xmlns:p14="http://schemas.microsoft.com/office/powerpoint/2010/main" val="313789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556792"/>
            <a:ext cx="8568952" cy="4824536"/>
          </a:xfrm>
        </p:spPr>
        <p:txBody>
          <a:bodyPr>
            <a:normAutofit fontScale="77500" lnSpcReduction="20000"/>
          </a:bodyPr>
          <a:lstStyle/>
          <a:p>
            <a:pPr marL="114300" indent="0" algn="just">
              <a:buNone/>
            </a:pPr>
            <a:r>
              <a:rPr lang="ru-RU" dirty="0">
                <a:solidFill>
                  <a:schemeClr val="tx1"/>
                </a:solidFill>
                <a:latin typeface="Georgia" pitchFamily="18" charset="0"/>
              </a:rPr>
              <a:t>– истинно добрые и </a:t>
            </a:r>
            <a:r>
              <a:rPr lang="ru-RU" b="1" dirty="0">
                <a:solidFill>
                  <a:schemeClr val="tx1"/>
                </a:solidFill>
                <a:latin typeface="Georgia" pitchFamily="18" charset="0"/>
              </a:rPr>
              <a:t>отзывчивые люди </a:t>
            </a:r>
            <a:r>
              <a:rPr lang="ru-RU" dirty="0">
                <a:solidFill>
                  <a:schemeClr val="tx1"/>
                </a:solidFill>
                <a:latin typeface="Georgia" pitchFamily="18" charset="0"/>
              </a:rPr>
              <a:t>всегда оказываются там, где нужна их помощь, и действуют они всегда бескорыстно, не ожидая благодарности;</a:t>
            </a:r>
          </a:p>
          <a:p>
            <a:pPr marL="114300" indent="0" algn="just">
              <a:buNone/>
            </a:pPr>
            <a:endParaRPr lang="ru-RU" dirty="0">
              <a:solidFill>
                <a:schemeClr val="tx1"/>
              </a:solidFill>
              <a:latin typeface="Georgia" pitchFamily="18" charset="0"/>
            </a:endParaRPr>
          </a:p>
          <a:p>
            <a:pPr marL="114300" indent="0" algn="just">
              <a:buNone/>
            </a:pPr>
            <a:r>
              <a:rPr lang="ru-RU" dirty="0">
                <a:solidFill>
                  <a:schemeClr val="tx1"/>
                </a:solidFill>
                <a:latin typeface="Georgia" pitchFamily="18" charset="0"/>
              </a:rPr>
              <a:t> – </a:t>
            </a:r>
            <a:r>
              <a:rPr lang="ru-RU" b="1" dirty="0">
                <a:solidFill>
                  <a:schemeClr val="tx1"/>
                </a:solidFill>
                <a:latin typeface="Georgia" pitchFamily="18" charset="0"/>
              </a:rPr>
              <a:t>Книга (театр) в жизни человека </a:t>
            </a:r>
            <a:r>
              <a:rPr lang="ru-RU" dirty="0">
                <a:solidFill>
                  <a:schemeClr val="tx1"/>
                </a:solidFill>
                <a:latin typeface="Georgia" pitchFamily="18" charset="0"/>
              </a:rPr>
              <a:t>никогда не перестанет играть своей важной роли. Ни Интернет со своими многочисленными, но зачастую однообразными сведениями, ни телевидение, каким бы оно доступным ни казалось, не заменят книжной мудрости, живого человеческого общения и сопереживания;</a:t>
            </a:r>
          </a:p>
          <a:p>
            <a:pPr marL="114300" indent="0" algn="just">
              <a:buNone/>
            </a:pPr>
            <a:endParaRPr lang="ru-RU" dirty="0">
              <a:solidFill>
                <a:schemeClr val="tx1"/>
              </a:solidFill>
              <a:latin typeface="Georgia" pitchFamily="18" charset="0"/>
            </a:endParaRPr>
          </a:p>
          <a:p>
            <a:pPr marL="114300" indent="0" algn="just">
              <a:buNone/>
            </a:pPr>
            <a:r>
              <a:rPr lang="ru-RU" dirty="0">
                <a:solidFill>
                  <a:schemeClr val="tx1"/>
                </a:solidFill>
                <a:latin typeface="Georgia" pitchFamily="18" charset="0"/>
              </a:rPr>
              <a:t> – </a:t>
            </a:r>
            <a:r>
              <a:rPr lang="ru-RU" b="1" dirty="0">
                <a:solidFill>
                  <a:schemeClr val="tx1"/>
                </a:solidFill>
                <a:latin typeface="Georgia" pitchFamily="18" charset="0"/>
              </a:rPr>
              <a:t>проблема отцов и детей </a:t>
            </a:r>
            <a:r>
              <a:rPr lang="ru-RU" dirty="0">
                <a:solidFill>
                  <a:schemeClr val="tx1"/>
                </a:solidFill>
                <a:latin typeface="Georgia" pitchFamily="18" charset="0"/>
              </a:rPr>
              <a:t>вечна и важно каждому понимать свою роль. Родители порой слишком жертвуют своими интересами во имя любви к детям. (Возможен вариант, что мать во имя любви, во имя спасения ребёнка готова пожертвовать всем, ибо видит в этом своё предназначение, и важно то, как впоследствии эта жертвенность окупится). Дети должны понимать, что настоящая забота о немолодых уже родителях – это не только добрые слова, но и материальная поддержка (или наоборот: не только материальная поддержка, но и доброе, участливое слово)</a:t>
            </a:r>
          </a:p>
          <a:p>
            <a:pPr marL="114300" indent="0" algn="just">
              <a:buNone/>
            </a:pPr>
            <a:endParaRPr lang="ru-RU" dirty="0">
              <a:solidFill>
                <a:schemeClr val="tx1"/>
              </a:solidFill>
              <a:latin typeface="Georgia" pitchFamily="18" charset="0"/>
            </a:endParaRPr>
          </a:p>
          <a:p>
            <a:pPr marL="114300" indent="0" algn="just">
              <a:buNone/>
            </a:pPr>
            <a:endParaRPr lang="ru-RU" dirty="0">
              <a:solidFill>
                <a:schemeClr val="tx1"/>
              </a:solidFill>
              <a:latin typeface="Georgia" pitchFamily="18" charset="0"/>
            </a:endParaRPr>
          </a:p>
        </p:txBody>
      </p:sp>
    </p:spTree>
    <p:extLst>
      <p:ext uri="{BB962C8B-B14F-4D97-AF65-F5344CB8AC3E}">
        <p14:creationId xmlns:p14="http://schemas.microsoft.com/office/powerpoint/2010/main" val="59108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48680"/>
            <a:ext cx="8260672" cy="1039427"/>
          </a:xfrm>
        </p:spPr>
        <p:txBody>
          <a:bodyPr>
            <a:normAutofit fontScale="90000"/>
          </a:bodyPr>
          <a:lstStyle/>
          <a:p>
            <a:r>
              <a:rPr lang="ru-RU" sz="2800" b="1" dirty="0">
                <a:effectLst>
                  <a:outerShdw blurRad="38100" dist="38100" dir="2700000" algn="tl">
                    <a:srgbClr val="000000">
                      <a:alpha val="43137"/>
                    </a:srgbClr>
                  </a:outerShdw>
                </a:effectLst>
              </a:rPr>
              <a:t>К-4 АРГУМЕНТАЦИЯ ЭКЗАМЕНУЕМЫМ </a:t>
            </a:r>
            <a:br>
              <a:rPr lang="ru-RU" sz="2800" b="1" dirty="0">
                <a:effectLst>
                  <a:outerShdw blurRad="38100" dist="38100" dir="2700000" algn="tl">
                    <a:srgbClr val="000000">
                      <a:alpha val="43137"/>
                    </a:srgbClr>
                  </a:outerShdw>
                </a:effectLst>
              </a:rPr>
            </a:br>
            <a:r>
              <a:rPr lang="ru-RU" sz="2800" b="1" dirty="0">
                <a:effectLst>
                  <a:outerShdw blurRad="38100" dist="38100" dir="2700000" algn="tl">
                    <a:srgbClr val="000000">
                      <a:alpha val="43137"/>
                    </a:srgbClr>
                  </a:outerShdw>
                </a:effectLst>
              </a:rPr>
              <a:t>СОБСТВЕННОГО МНЕНИЯ ПО ПРОБЛЕМЕ</a:t>
            </a:r>
            <a:br>
              <a:rPr lang="ru-RU" sz="2800" b="1" dirty="0">
                <a:effectLst>
                  <a:outerShdw blurRad="38100" dist="38100" dir="2700000" algn="tl">
                    <a:srgbClr val="000000">
                      <a:alpha val="43137"/>
                    </a:srgbClr>
                  </a:outerShdw>
                </a:effectLst>
              </a:rPr>
            </a:br>
            <a:r>
              <a:rPr lang="ru-RU" sz="2800" b="1" dirty="0" smtClean="0">
                <a:effectLst>
                  <a:outerShdw blurRad="38100" dist="38100" dir="2700000" algn="tl">
                    <a:srgbClr val="000000">
                      <a:alpha val="43137"/>
                    </a:srgbClr>
                  </a:outerShdw>
                </a:effectLst>
              </a:rPr>
              <a:t>(</a:t>
            </a:r>
            <a:r>
              <a:rPr lang="ru-RU" sz="2800" b="1" dirty="0">
                <a:effectLst>
                  <a:outerShdw blurRad="38100" dist="38100" dir="2700000" algn="tl">
                    <a:srgbClr val="000000">
                      <a:alpha val="43137"/>
                    </a:srgbClr>
                  </a:outerShdw>
                </a:effectLst>
              </a:rPr>
              <a:t>НЕ ПОВТОРЯТЬ МНЕНИЯ АВТОРА)</a:t>
            </a:r>
            <a:br>
              <a:rPr lang="ru-RU" sz="2800" b="1" dirty="0">
                <a:effectLst>
                  <a:outerShdw blurRad="38100" dist="38100" dir="2700000" algn="tl">
                    <a:srgbClr val="000000">
                      <a:alpha val="43137"/>
                    </a:srgbClr>
                  </a:outerShdw>
                </a:effectLst>
              </a:rPr>
            </a:br>
            <a:endParaRPr lang="ru-RU" sz="2800" b="1" dirty="0">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fontScale="70000" lnSpcReduction="20000"/>
          </a:bodyPr>
          <a:lstStyle/>
          <a:p>
            <a:pPr marL="114300" indent="0" algn="just">
              <a:buNone/>
            </a:pPr>
            <a:r>
              <a:rPr lang="ru-RU" dirty="0"/>
              <a:t>1.	</a:t>
            </a:r>
            <a:r>
              <a:rPr lang="ru-RU" dirty="0">
                <a:solidFill>
                  <a:schemeClr val="tx1"/>
                </a:solidFill>
                <a:latin typeface="Georgia" pitchFamily="18" charset="0"/>
              </a:rPr>
              <a:t>С мнением автора нельзя не согласиться, настолько оно убедительно.</a:t>
            </a:r>
          </a:p>
          <a:p>
            <a:pPr marL="114300" indent="0" algn="just">
              <a:buNone/>
            </a:pPr>
            <a:endParaRPr lang="ru-RU" dirty="0">
              <a:solidFill>
                <a:schemeClr val="tx1"/>
              </a:solidFill>
              <a:latin typeface="Georgia" pitchFamily="18" charset="0"/>
            </a:endParaRPr>
          </a:p>
          <a:p>
            <a:pPr marL="114300" indent="0" algn="just">
              <a:buNone/>
            </a:pPr>
            <a:r>
              <a:rPr lang="ru-RU" dirty="0">
                <a:solidFill>
                  <a:schemeClr val="tx1"/>
                </a:solidFill>
                <a:latin typeface="Georgia" pitchFamily="18" charset="0"/>
              </a:rPr>
              <a:t>2.	Автор предстал перед нами как настоящий публицист (художник), (лирик), (философ). Я полностью разделяю его позицию.</a:t>
            </a:r>
          </a:p>
          <a:p>
            <a:pPr marL="114300" indent="0" algn="just">
              <a:buNone/>
            </a:pPr>
            <a:r>
              <a:rPr lang="ru-RU" dirty="0">
                <a:solidFill>
                  <a:schemeClr val="tx1"/>
                </a:solidFill>
                <a:latin typeface="Georgia" pitchFamily="18" charset="0"/>
              </a:rPr>
              <a:t>Действительно…</a:t>
            </a:r>
          </a:p>
          <a:p>
            <a:pPr marL="114300" indent="0" algn="just">
              <a:buNone/>
            </a:pPr>
            <a:endParaRPr lang="ru-RU" dirty="0">
              <a:solidFill>
                <a:schemeClr val="tx1"/>
              </a:solidFill>
              <a:latin typeface="Georgia" pitchFamily="18" charset="0"/>
            </a:endParaRPr>
          </a:p>
          <a:p>
            <a:pPr marL="114300" indent="0" algn="just">
              <a:buNone/>
            </a:pPr>
            <a:r>
              <a:rPr lang="ru-RU" dirty="0">
                <a:solidFill>
                  <a:schemeClr val="tx1"/>
                </a:solidFill>
                <a:latin typeface="Georgia" pitchFamily="18" charset="0"/>
              </a:rPr>
              <a:t>3.	Нельзя не признать правоту автора, который призывает нас …</a:t>
            </a:r>
          </a:p>
          <a:p>
            <a:pPr marL="114300" indent="0" algn="just">
              <a:buNone/>
            </a:pPr>
            <a:endParaRPr lang="ru-RU" dirty="0">
              <a:solidFill>
                <a:schemeClr val="tx1"/>
              </a:solidFill>
              <a:latin typeface="Georgia" pitchFamily="18" charset="0"/>
            </a:endParaRPr>
          </a:p>
          <a:p>
            <a:pPr marL="114300" indent="0" algn="just">
              <a:buNone/>
            </a:pPr>
            <a:r>
              <a:rPr lang="ru-RU" dirty="0">
                <a:solidFill>
                  <a:schemeClr val="tx1"/>
                </a:solidFill>
                <a:latin typeface="Georgia" pitchFamily="18" charset="0"/>
              </a:rPr>
              <a:t>4.	Автор как настоящий публицист (художник), (лирик), (философ), (критик) подводит читателя к очень важному выводу… (Земля – наш общий дом…); (Милосердие должно быть бескорыстным...); (Утрата культурного наследия страны может быть невосполнима…); (Сохранение национальных традиций – дело каждого из нас); (Нравственные ценности, такие как: красота, честность, любовь, самопожертвование – вечны); (</a:t>
            </a:r>
            <a:r>
              <a:rPr lang="ru-RU" dirty="0" err="1">
                <a:solidFill>
                  <a:schemeClr val="tx1"/>
                </a:solidFill>
                <a:latin typeface="Georgia" pitchFamily="18" charset="0"/>
              </a:rPr>
              <a:t>Засилие</a:t>
            </a:r>
            <a:r>
              <a:rPr lang="ru-RU" dirty="0">
                <a:solidFill>
                  <a:schemeClr val="tx1"/>
                </a:solidFill>
                <a:latin typeface="Georgia" pitchFamily="18" charset="0"/>
              </a:rPr>
              <a:t> телеканалов, «</a:t>
            </a:r>
            <a:r>
              <a:rPr lang="ru-RU" dirty="0" err="1">
                <a:solidFill>
                  <a:schemeClr val="tx1"/>
                </a:solidFill>
                <a:latin typeface="Georgia" pitchFamily="18" charset="0"/>
              </a:rPr>
              <a:t>интернетомания</a:t>
            </a:r>
            <a:r>
              <a:rPr lang="ru-RU" dirty="0">
                <a:solidFill>
                  <a:schemeClr val="tx1"/>
                </a:solidFill>
                <a:latin typeface="Georgia" pitchFamily="18" charset="0"/>
              </a:rPr>
              <a:t>» убивает в человеке способность сопереживать… )</a:t>
            </a:r>
          </a:p>
          <a:p>
            <a:endParaRPr lang="ru-RU" dirty="0"/>
          </a:p>
        </p:txBody>
      </p:sp>
    </p:spTree>
    <p:extLst>
      <p:ext uri="{BB962C8B-B14F-4D97-AF65-F5344CB8AC3E}">
        <p14:creationId xmlns:p14="http://schemas.microsoft.com/office/powerpoint/2010/main" val="302469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628800"/>
            <a:ext cx="8568952" cy="4824536"/>
          </a:xfrm>
        </p:spPr>
        <p:txBody>
          <a:bodyPr>
            <a:normAutofit fontScale="70000" lnSpcReduction="20000"/>
          </a:bodyPr>
          <a:lstStyle/>
          <a:p>
            <a:pPr marL="114300" indent="0" algn="just">
              <a:buNone/>
            </a:pPr>
            <a:r>
              <a:rPr lang="ru-RU" dirty="0">
                <a:solidFill>
                  <a:schemeClr val="tx1"/>
                </a:solidFill>
                <a:latin typeface="Georgia" pitchFamily="18" charset="0"/>
              </a:rPr>
              <a:t>5.	Автор не может не восхищаться…(удивляться, восторгаться)…Он помогает и нам понять (осознать…) всю красоту (значимость)…</a:t>
            </a:r>
          </a:p>
          <a:p>
            <a:pPr algn="just"/>
            <a:endParaRPr lang="ru-RU" dirty="0">
              <a:solidFill>
                <a:schemeClr val="tx1"/>
              </a:solidFill>
              <a:latin typeface="Georgia" pitchFamily="18" charset="0"/>
            </a:endParaRPr>
          </a:p>
          <a:p>
            <a:pPr marL="114300" indent="0" algn="just">
              <a:buNone/>
            </a:pPr>
            <a:r>
              <a:rPr lang="ru-RU" dirty="0">
                <a:solidFill>
                  <a:schemeClr val="tx1"/>
                </a:solidFill>
                <a:latin typeface="Georgia" pitchFamily="18" charset="0"/>
              </a:rPr>
              <a:t>6.	Автор стремится к осмыслению общественно важных проблем и хочет вызвать у читателя определённый отклик. Я считаю, что это ему удалось. (Несомненно, безусловно, без всякого сомнения, это ему удалось).</a:t>
            </a:r>
          </a:p>
          <a:p>
            <a:pPr algn="just"/>
            <a:endParaRPr lang="ru-RU" dirty="0">
              <a:solidFill>
                <a:schemeClr val="tx1"/>
              </a:solidFill>
              <a:latin typeface="Georgia" pitchFamily="18" charset="0"/>
            </a:endParaRPr>
          </a:p>
          <a:p>
            <a:pPr marL="114300" indent="0" algn="just">
              <a:buNone/>
            </a:pPr>
            <a:r>
              <a:rPr lang="ru-RU" dirty="0">
                <a:solidFill>
                  <a:schemeClr val="tx1"/>
                </a:solidFill>
                <a:latin typeface="Georgia" pitchFamily="18" charset="0"/>
              </a:rPr>
              <a:t>7.	Автор статьи (очерка), (рассказа) побуждает читателя по-новому оценить ситуацию с…(взглянуть на…), и с его мнением нельзя не согласиться ( и я полностью разделяю его позицию).</a:t>
            </a:r>
          </a:p>
          <a:p>
            <a:pPr algn="just"/>
            <a:endParaRPr lang="ru-RU" dirty="0">
              <a:solidFill>
                <a:schemeClr val="tx1"/>
              </a:solidFill>
              <a:latin typeface="Georgia" pitchFamily="18" charset="0"/>
            </a:endParaRPr>
          </a:p>
          <a:p>
            <a:pPr marL="114300" indent="0" algn="just">
              <a:buNone/>
            </a:pPr>
            <a:r>
              <a:rPr lang="ru-RU" dirty="0">
                <a:solidFill>
                  <a:schemeClr val="tx1"/>
                </a:solidFill>
                <a:latin typeface="Georgia" pitchFamily="18" charset="0"/>
              </a:rPr>
              <a:t>8.	Размышления автора тревожны. Его волнения за судьбу страны (за экологические проблемы…) понятны. Автор не даёт конкретных советов, он лишь обозначает проблему и предлагает читателю подумать о том, как сохранить окружающую нас природу (чистоту русского языка), (нравственность), (милосердие)…(Автор словно предлагает читателю внимательнее приглядеться к герою: а вдруг он узнает в нём себя).</a:t>
            </a:r>
          </a:p>
          <a:p>
            <a:endParaRPr lang="ru-RU" dirty="0"/>
          </a:p>
          <a:p>
            <a:endParaRPr lang="ru-RU" dirty="0"/>
          </a:p>
        </p:txBody>
      </p:sp>
    </p:spTree>
    <p:extLst>
      <p:ext uri="{BB962C8B-B14F-4D97-AF65-F5344CB8AC3E}">
        <p14:creationId xmlns:p14="http://schemas.microsoft.com/office/powerpoint/2010/main" val="244474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556792"/>
            <a:ext cx="8568952" cy="4896544"/>
          </a:xfrm>
        </p:spPr>
        <p:txBody>
          <a:bodyPr>
            <a:normAutofit fontScale="85000" lnSpcReduction="20000"/>
          </a:bodyPr>
          <a:lstStyle/>
          <a:p>
            <a:pPr marL="114300" indent="0" algn="just">
              <a:buNone/>
            </a:pPr>
            <a:r>
              <a:rPr lang="ru-RU" dirty="0">
                <a:solidFill>
                  <a:schemeClr val="tx1"/>
                </a:solidFill>
                <a:latin typeface="Georgia" pitchFamily="18" charset="0"/>
              </a:rPr>
              <a:t>9.	Точка зрения автора весьма оригинальная (интересная), (убедительная), но я позволю себе высказать несколько иное мнение…</a:t>
            </a:r>
          </a:p>
          <a:p>
            <a:pPr algn="just"/>
            <a:endParaRPr lang="ru-RU" dirty="0">
              <a:solidFill>
                <a:schemeClr val="tx1"/>
              </a:solidFill>
              <a:latin typeface="Georgia" pitchFamily="18" charset="0"/>
            </a:endParaRPr>
          </a:p>
          <a:p>
            <a:pPr marL="114300" indent="0" algn="just">
              <a:buNone/>
            </a:pPr>
            <a:r>
              <a:rPr lang="ru-RU" dirty="0">
                <a:solidFill>
                  <a:schemeClr val="tx1"/>
                </a:solidFill>
                <a:latin typeface="Georgia" pitchFamily="18" charset="0"/>
              </a:rPr>
              <a:t>(Но я не во всём разделяю его позицию…)</a:t>
            </a:r>
          </a:p>
          <a:p>
            <a:pPr marL="114300" indent="0" algn="just">
              <a:buNone/>
            </a:pPr>
            <a:endParaRPr lang="ru-RU" dirty="0" smtClean="0">
              <a:solidFill>
                <a:schemeClr val="tx1"/>
              </a:solidFill>
              <a:latin typeface="Georgia" pitchFamily="18" charset="0"/>
            </a:endParaRPr>
          </a:p>
          <a:p>
            <a:pPr marL="114300" indent="0" algn="just">
              <a:buNone/>
            </a:pPr>
            <a:r>
              <a:rPr lang="ru-RU" dirty="0" smtClean="0">
                <a:solidFill>
                  <a:schemeClr val="tx1"/>
                </a:solidFill>
                <a:latin typeface="Georgia" pitchFamily="18" charset="0"/>
              </a:rPr>
              <a:t>(</a:t>
            </a:r>
            <a:r>
              <a:rPr lang="ru-RU" dirty="0">
                <a:solidFill>
                  <a:schemeClr val="tx1"/>
                </a:solidFill>
                <a:latin typeface="Georgia" pitchFamily="18" charset="0"/>
              </a:rPr>
              <a:t>Однако я не во всём согласен с автором. ( «Правда может быть только одна, никаких «полуправд», по-моему, быть не может…»  или  «Не только язык является самой большой ценностью народа. А земля, где он родился? А природа, которая его окружает? Разве это не такие же великие ценности?)</a:t>
            </a:r>
          </a:p>
          <a:p>
            <a:pPr algn="just"/>
            <a:endParaRPr lang="ru-RU" dirty="0">
              <a:solidFill>
                <a:schemeClr val="tx1"/>
              </a:solidFill>
              <a:latin typeface="Georgia" pitchFamily="18" charset="0"/>
            </a:endParaRPr>
          </a:p>
          <a:p>
            <a:pPr marL="114300" indent="0" algn="just">
              <a:buNone/>
            </a:pPr>
            <a:r>
              <a:rPr lang="ru-RU" b="1" dirty="0">
                <a:solidFill>
                  <a:schemeClr val="tx1"/>
                </a:solidFill>
                <a:latin typeface="Georgia" pitchFamily="18" charset="0"/>
              </a:rPr>
              <a:t>Аргументы лучше брать из литературных произведений. </a:t>
            </a:r>
          </a:p>
          <a:p>
            <a:pPr marL="114300" indent="0" algn="just">
              <a:buNone/>
            </a:pPr>
            <a:r>
              <a:rPr lang="ru-RU" b="1" dirty="0" smtClean="0">
                <a:solidFill>
                  <a:schemeClr val="tx1"/>
                </a:solidFill>
                <a:latin typeface="Georgia" pitchFamily="18" charset="0"/>
              </a:rPr>
              <a:t>Аргументами </a:t>
            </a:r>
            <a:r>
              <a:rPr lang="ru-RU" b="1" dirty="0">
                <a:solidFill>
                  <a:schemeClr val="tx1"/>
                </a:solidFill>
                <a:latin typeface="Georgia" pitchFamily="18" charset="0"/>
              </a:rPr>
              <a:t>может служить судьба художника, музыканта, писателя, поэта, научного деятеля.</a:t>
            </a:r>
          </a:p>
          <a:p>
            <a:pPr marL="114300" indent="0" algn="just">
              <a:buNone/>
            </a:pPr>
            <a:r>
              <a:rPr lang="ru-RU" b="1" dirty="0" smtClean="0">
                <a:solidFill>
                  <a:schemeClr val="tx1"/>
                </a:solidFill>
                <a:latin typeface="Georgia" pitchFamily="18" charset="0"/>
              </a:rPr>
              <a:t>Возможны </a:t>
            </a:r>
            <a:r>
              <a:rPr lang="ru-RU" b="1" dirty="0">
                <a:solidFill>
                  <a:schemeClr val="tx1"/>
                </a:solidFill>
                <a:latin typeface="Georgia" pitchFamily="18" charset="0"/>
              </a:rPr>
              <a:t>примеры из жизни.</a:t>
            </a:r>
          </a:p>
          <a:p>
            <a:pPr algn="just"/>
            <a:endParaRPr lang="ru-RU" dirty="0">
              <a:solidFill>
                <a:schemeClr val="tx1"/>
              </a:solidFill>
              <a:latin typeface="Georgia" pitchFamily="18" charset="0"/>
            </a:endParaRPr>
          </a:p>
          <a:p>
            <a:pPr algn="just"/>
            <a:endParaRPr lang="ru-RU" dirty="0">
              <a:solidFill>
                <a:schemeClr val="tx1"/>
              </a:solidFill>
              <a:latin typeface="Georgia" pitchFamily="18" charset="0"/>
            </a:endParaRPr>
          </a:p>
          <a:p>
            <a:endParaRPr lang="ru-RU" dirty="0"/>
          </a:p>
          <a:p>
            <a:endParaRPr lang="ru-RU" dirty="0"/>
          </a:p>
        </p:txBody>
      </p:sp>
    </p:spTree>
    <p:extLst>
      <p:ext uri="{BB962C8B-B14F-4D97-AF65-F5344CB8AC3E}">
        <p14:creationId xmlns:p14="http://schemas.microsoft.com/office/powerpoint/2010/main" val="188297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260672" cy="1039427"/>
          </a:xfrm>
        </p:spPr>
        <p:txBody>
          <a:bodyPr>
            <a:normAutofit fontScale="90000"/>
          </a:bodyPr>
          <a:lstStyle/>
          <a:p>
            <a:r>
              <a:rPr lang="ru-RU" sz="2700" b="1" dirty="0">
                <a:effectLst>
                  <a:outerShdw blurRad="38100" dist="38100" dir="2700000" algn="tl">
                    <a:srgbClr val="000000">
                      <a:alpha val="43137"/>
                    </a:srgbClr>
                  </a:outerShdw>
                </a:effectLst>
              </a:rPr>
              <a:t>ЗАКЛЮЧЕНИЕ. ВЫВОДЫ</a:t>
            </a:r>
            <a:br>
              <a:rPr lang="ru-RU" sz="2700" b="1" dirty="0">
                <a:effectLst>
                  <a:outerShdw blurRad="38100" dist="38100" dir="2700000" algn="tl">
                    <a:srgbClr val="000000">
                      <a:alpha val="43137"/>
                    </a:srgbClr>
                  </a:outerShdw>
                </a:effectLst>
              </a:rPr>
            </a:br>
            <a:r>
              <a:rPr lang="ru-RU" sz="2700" b="1" dirty="0" smtClean="0">
                <a:effectLst>
                  <a:outerShdw blurRad="38100" dist="38100" dir="2700000" algn="tl">
                    <a:srgbClr val="000000">
                      <a:alpha val="43137"/>
                    </a:srgbClr>
                  </a:outerShdw>
                </a:effectLst>
              </a:rPr>
              <a:t>(</a:t>
            </a:r>
            <a:r>
              <a:rPr lang="ru-RU" sz="2700" b="1" dirty="0">
                <a:effectLst>
                  <a:outerShdw blurRad="38100" dist="38100" dir="2700000" algn="tl">
                    <a:srgbClr val="000000">
                      <a:alpha val="43137"/>
                    </a:srgbClr>
                  </a:outerShdw>
                </a:effectLst>
              </a:rPr>
              <a:t>Не повторять изложенного выше)</a:t>
            </a:r>
            <a:r>
              <a:rPr lang="ru-RU" dirty="0"/>
              <a:t/>
            </a:r>
            <a:br>
              <a:rPr lang="ru-RU" dirty="0"/>
            </a:br>
            <a:endParaRPr lang="ru-RU" dirty="0"/>
          </a:p>
        </p:txBody>
      </p:sp>
      <p:sp>
        <p:nvSpPr>
          <p:cNvPr id="3" name="Объект 2"/>
          <p:cNvSpPr>
            <a:spLocks noGrp="1"/>
          </p:cNvSpPr>
          <p:nvPr>
            <p:ph idx="1"/>
          </p:nvPr>
        </p:nvSpPr>
        <p:spPr/>
        <p:txBody>
          <a:bodyPr>
            <a:normAutofit/>
          </a:bodyPr>
          <a:lstStyle/>
          <a:p>
            <a:pPr algn="just"/>
            <a:r>
              <a:rPr lang="ru-RU" dirty="0">
                <a:solidFill>
                  <a:schemeClr val="tx1"/>
                </a:solidFill>
                <a:latin typeface="Georgia" pitchFamily="18" charset="0"/>
              </a:rPr>
              <a:t>Размышляя над прочитанным, можно сделать вывод о том, что…</a:t>
            </a:r>
          </a:p>
          <a:p>
            <a:pPr algn="just"/>
            <a:endParaRPr lang="ru-RU" dirty="0">
              <a:solidFill>
                <a:schemeClr val="tx1"/>
              </a:solidFill>
              <a:latin typeface="Georgia" pitchFamily="18" charset="0"/>
            </a:endParaRPr>
          </a:p>
          <a:p>
            <a:pPr algn="just"/>
            <a:r>
              <a:rPr lang="ru-RU" dirty="0">
                <a:solidFill>
                  <a:schemeClr val="tx1"/>
                </a:solidFill>
                <a:latin typeface="Georgia" pitchFamily="18" charset="0"/>
              </a:rPr>
              <a:t>Итак, рассуждение (повествование) автора в целом поучительно и побуждает нас к размышлениям о смысле жизни…</a:t>
            </a:r>
          </a:p>
          <a:p>
            <a:pPr algn="just"/>
            <a:endParaRPr lang="ru-RU" dirty="0">
              <a:solidFill>
                <a:schemeClr val="tx1"/>
              </a:solidFill>
              <a:latin typeface="Georgia" pitchFamily="18" charset="0"/>
            </a:endParaRPr>
          </a:p>
          <a:p>
            <a:pPr algn="just"/>
            <a:r>
              <a:rPr lang="ru-RU" dirty="0">
                <a:solidFill>
                  <a:schemeClr val="tx1"/>
                </a:solidFill>
                <a:latin typeface="Georgia" pitchFamily="18" charset="0"/>
              </a:rPr>
              <a:t>Автор ещё раз убеждает нас в том, что необходимо читать классику (беречь культурное наследие, избегать слепого поклонения кумирам…)</a:t>
            </a:r>
          </a:p>
          <a:p>
            <a:pPr algn="just"/>
            <a:endParaRPr lang="ru-RU" dirty="0">
              <a:solidFill>
                <a:schemeClr val="tx1"/>
              </a:solidFill>
              <a:latin typeface="Georgia" pitchFamily="18" charset="0"/>
            </a:endParaRPr>
          </a:p>
          <a:p>
            <a:endParaRPr lang="ru-RU" dirty="0"/>
          </a:p>
        </p:txBody>
      </p:sp>
    </p:spTree>
    <p:extLst>
      <p:ext uri="{BB962C8B-B14F-4D97-AF65-F5344CB8AC3E}">
        <p14:creationId xmlns:p14="http://schemas.microsoft.com/office/powerpoint/2010/main" val="307421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114300" indent="0" algn="ctr">
              <a:buNone/>
            </a:pPr>
            <a:endParaRPr lang="ru-RU" sz="5400" b="1" dirty="0" smtClean="0">
              <a:solidFill>
                <a:schemeClr val="tx1"/>
              </a:solidFill>
              <a:effectLst>
                <a:outerShdw blurRad="38100" dist="38100" dir="2700000" algn="tl">
                  <a:srgbClr val="000000">
                    <a:alpha val="43137"/>
                  </a:srgbClr>
                </a:outerShdw>
              </a:effectLst>
              <a:latin typeface="Georgia" pitchFamily="18" charset="0"/>
            </a:endParaRPr>
          </a:p>
          <a:p>
            <a:pPr marL="114300" indent="0" algn="ctr">
              <a:buNone/>
            </a:pPr>
            <a:r>
              <a:rPr lang="ru-RU" sz="5400" b="1" dirty="0" smtClean="0">
                <a:solidFill>
                  <a:schemeClr val="tx1"/>
                </a:solidFill>
                <a:effectLst>
                  <a:outerShdw blurRad="38100" dist="38100" dir="2700000" algn="tl">
                    <a:srgbClr val="000000">
                      <a:alpha val="43137"/>
                    </a:srgbClr>
                  </a:outerShdw>
                </a:effectLst>
                <a:latin typeface="Georgia" pitchFamily="18" charset="0"/>
              </a:rPr>
              <a:t>ЖЕЛАЮ </a:t>
            </a:r>
            <a:r>
              <a:rPr lang="ru-RU" sz="5400" b="1" dirty="0">
                <a:solidFill>
                  <a:schemeClr val="tx1"/>
                </a:solidFill>
                <a:effectLst>
                  <a:outerShdw blurRad="38100" dist="38100" dir="2700000" algn="tl">
                    <a:srgbClr val="000000">
                      <a:alpha val="43137"/>
                    </a:srgbClr>
                  </a:outerShdw>
                </a:effectLst>
                <a:latin typeface="Georgia" pitchFamily="18" charset="0"/>
              </a:rPr>
              <a:t>УСПЕХОВ!</a:t>
            </a:r>
          </a:p>
        </p:txBody>
      </p:sp>
    </p:spTree>
    <p:extLst>
      <p:ext uri="{BB962C8B-B14F-4D97-AF65-F5344CB8AC3E}">
        <p14:creationId xmlns:p14="http://schemas.microsoft.com/office/powerpoint/2010/main" val="143895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48680"/>
            <a:ext cx="9168590" cy="1039427"/>
          </a:xfrm>
        </p:spPr>
        <p:txBody>
          <a:bodyPr>
            <a:normAutofit fontScale="90000"/>
          </a:bodyPr>
          <a:lstStyle/>
          <a:p>
            <a:r>
              <a:rPr lang="ru-RU" sz="2700" b="1" dirty="0">
                <a:effectLst>
                  <a:outerShdw blurRad="38100" dist="38100" dir="2700000" algn="tl">
                    <a:srgbClr val="000000">
                      <a:alpha val="43137"/>
                    </a:srgbClr>
                  </a:outerShdw>
                </a:effectLst>
              </a:rPr>
              <a:t>К1  – ФОРМУЛИРОВКА ПРОБЛЕМ ИСХОДНОГО ТЕКСТА</a:t>
            </a:r>
            <a:br>
              <a:rPr lang="ru-RU" sz="2700" b="1" dirty="0">
                <a:effectLst>
                  <a:outerShdw blurRad="38100" dist="38100" dir="2700000" algn="tl">
                    <a:srgbClr val="000000">
                      <a:alpha val="43137"/>
                    </a:srgbClr>
                  </a:outerShdw>
                </a:effectLst>
              </a:rPr>
            </a:br>
            <a:r>
              <a:rPr lang="ru-RU" sz="2700" b="1" u="sng" dirty="0" smtClean="0">
                <a:effectLst>
                  <a:outerShdw blurRad="38100" dist="38100" dir="2700000" algn="tl">
                    <a:srgbClr val="000000">
                      <a:alpha val="43137"/>
                    </a:srgbClr>
                  </a:outerShdw>
                </a:effectLst>
              </a:rPr>
              <a:t>Стандарт</a:t>
            </a:r>
            <a:r>
              <a:rPr lang="ru-RU" b="1" dirty="0">
                <a:effectLst>
                  <a:outerShdw blurRad="38100" dist="38100" dir="2700000" algn="tl">
                    <a:srgbClr val="000000">
                      <a:alpha val="43137"/>
                    </a:srgbClr>
                  </a:outerShdw>
                </a:effectLst>
              </a:rPr>
              <a:t/>
            </a:r>
            <a:br>
              <a:rPr lang="ru-RU" b="1" dirty="0">
                <a:effectLst>
                  <a:outerShdw blurRad="38100" dist="38100" dir="2700000" algn="tl">
                    <a:srgbClr val="000000">
                      <a:alpha val="43137"/>
                    </a:srgbClr>
                  </a:outerShdw>
                </a:effectLst>
              </a:rPr>
            </a:br>
            <a:endParaRPr lang="ru-RU"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700808"/>
            <a:ext cx="8568952" cy="4844752"/>
          </a:xfrm>
        </p:spPr>
        <p:txBody>
          <a:bodyPr>
            <a:normAutofit fontScale="62500" lnSpcReduction="20000"/>
          </a:bodyPr>
          <a:lstStyle/>
          <a:p>
            <a:pPr marL="114300" indent="0" algn="just">
              <a:buNone/>
            </a:pPr>
            <a:r>
              <a:rPr lang="ru-RU" dirty="0"/>
              <a:t>1.	</a:t>
            </a:r>
            <a:r>
              <a:rPr lang="ru-RU" b="1" dirty="0">
                <a:solidFill>
                  <a:schemeClr val="tx1"/>
                </a:solidFill>
                <a:latin typeface="Georgia" pitchFamily="18" charset="0"/>
              </a:rPr>
              <a:t>Автор текста </a:t>
            </a:r>
            <a:r>
              <a:rPr lang="ru-RU" dirty="0">
                <a:solidFill>
                  <a:schemeClr val="tx1"/>
                </a:solidFill>
                <a:latin typeface="Georgia" pitchFamily="18" charset="0"/>
              </a:rPr>
              <a:t>(проблемного очерка, лирической зарисовки) </a:t>
            </a:r>
            <a:r>
              <a:rPr lang="ru-RU" b="1" dirty="0">
                <a:solidFill>
                  <a:schemeClr val="tx1"/>
                </a:solidFill>
                <a:latin typeface="Georgia" pitchFamily="18" charset="0"/>
              </a:rPr>
              <a:t>размышляет над весьма актуальными </a:t>
            </a:r>
            <a:r>
              <a:rPr lang="ru-RU" dirty="0">
                <a:solidFill>
                  <a:schemeClr val="tx1"/>
                </a:solidFill>
                <a:latin typeface="Georgia" pitchFamily="18" charset="0"/>
              </a:rPr>
              <a:t>(наболевшими), (серьёзными), (вечными) </a:t>
            </a:r>
            <a:r>
              <a:rPr lang="ru-RU" b="1" dirty="0">
                <a:solidFill>
                  <a:schemeClr val="tx1"/>
                </a:solidFill>
                <a:latin typeface="Georgia" pitchFamily="18" charset="0"/>
              </a:rPr>
              <a:t>проблемами. </a:t>
            </a:r>
          </a:p>
          <a:p>
            <a:pPr marL="114300" indent="0" algn="just">
              <a:buNone/>
            </a:pPr>
            <a:r>
              <a:rPr lang="ru-RU" b="1" dirty="0">
                <a:solidFill>
                  <a:schemeClr val="tx1"/>
                </a:solidFill>
                <a:latin typeface="Georgia" pitchFamily="18" charset="0"/>
              </a:rPr>
              <a:t>Он по-своему </a:t>
            </a:r>
            <a:r>
              <a:rPr lang="ru-RU" dirty="0">
                <a:solidFill>
                  <a:schemeClr val="tx1"/>
                </a:solidFill>
                <a:latin typeface="Georgia" pitchFamily="18" charset="0"/>
              </a:rPr>
              <a:t>(по-новому), (весьма оригинально, своеобразно), (очень аргументированно) </a:t>
            </a:r>
            <a:r>
              <a:rPr lang="ru-RU" b="1" dirty="0">
                <a:solidFill>
                  <a:schemeClr val="tx1"/>
                </a:solidFill>
                <a:latin typeface="Georgia" pitchFamily="18" charset="0"/>
              </a:rPr>
              <a:t>осмысливает и раскрывает тему</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отцов и детей);</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добра и зла);</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милосердия и жестокости);</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жизни и смерти);</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экологических катастроф);</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западного влияния на современную молодёжь);</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влияния компьютеризации); </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подлинного творчества);</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предназначения человека);</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нравственного выбора);</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истинного художника-творца и истоков его популярности и славы);</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подвига и исторической Памяти);</a:t>
            </a:r>
          </a:p>
          <a:p>
            <a:pPr marL="114300" indent="0" algn="just">
              <a:buNone/>
            </a:pPr>
            <a:r>
              <a:rPr lang="ru-RU" b="1" dirty="0" smtClean="0">
                <a:solidFill>
                  <a:schemeClr val="tx1"/>
                </a:solidFill>
                <a:latin typeface="Georgia" pitchFamily="18" charset="0"/>
              </a:rPr>
              <a:t>•   (войны </a:t>
            </a:r>
            <a:r>
              <a:rPr lang="ru-RU" b="1" dirty="0">
                <a:solidFill>
                  <a:schemeClr val="tx1"/>
                </a:solidFill>
                <a:latin typeface="Georgia" pitchFamily="18" charset="0"/>
              </a:rPr>
              <a:t>и поведения человека в экстремальных условиях);</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истинного и ложного гуманизма); </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истинной и мнимой красоты);</a:t>
            </a:r>
          </a:p>
          <a:p>
            <a:pPr marL="114300" indent="0" algn="just">
              <a:buNone/>
            </a:pPr>
            <a:r>
              <a:rPr lang="ru-RU" b="1" dirty="0" smtClean="0">
                <a:solidFill>
                  <a:schemeClr val="tx1"/>
                </a:solidFill>
                <a:latin typeface="Georgia" pitchFamily="18" charset="0"/>
              </a:rPr>
              <a:t>•   («</a:t>
            </a:r>
            <a:r>
              <a:rPr lang="ru-RU" b="1" dirty="0" err="1">
                <a:solidFill>
                  <a:schemeClr val="tx1"/>
                </a:solidFill>
                <a:latin typeface="Georgia" pitchFamily="18" charset="0"/>
              </a:rPr>
              <a:t>кумиромании</a:t>
            </a:r>
            <a:r>
              <a:rPr lang="ru-RU" b="1" dirty="0">
                <a:solidFill>
                  <a:schemeClr val="tx1"/>
                </a:solidFill>
                <a:latin typeface="Georgia" pitchFamily="18" charset="0"/>
              </a:rPr>
              <a:t>»)…</a:t>
            </a:r>
          </a:p>
          <a:p>
            <a:endParaRPr lang="ru-RU" b="1" dirty="0">
              <a:solidFill>
                <a:schemeClr val="tx1"/>
              </a:solidFill>
              <a:latin typeface="Georgia" pitchFamily="18" charset="0"/>
            </a:endParaRPr>
          </a:p>
          <a:p>
            <a:endParaRPr lang="ru-RU" dirty="0"/>
          </a:p>
        </p:txBody>
      </p:sp>
    </p:spTree>
    <p:extLst>
      <p:ext uri="{BB962C8B-B14F-4D97-AF65-F5344CB8AC3E}">
        <p14:creationId xmlns:p14="http://schemas.microsoft.com/office/powerpoint/2010/main" val="237462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down)">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down)">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ipe(down)">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wipe(down)">
                                      <p:cBhvr>
                                        <p:cTn id="49" dur="500"/>
                                        <p:tgtEl>
                                          <p:spTgt spid="3">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wipe(down)">
                                      <p:cBhvr>
                                        <p:cTn id="54" dur="500"/>
                                        <p:tgtEl>
                                          <p:spTgt spid="3">
                                            <p:txEl>
                                              <p:pRg st="9" end="9"/>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wipe(down)">
                                      <p:cBhvr>
                                        <p:cTn id="59" dur="500"/>
                                        <p:tgtEl>
                                          <p:spTgt spid="3">
                                            <p:txEl>
                                              <p:pRg st="10" end="1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nodeType="clickEffect">
                                  <p:stCondLst>
                                    <p:cond delay="0"/>
                                  </p:stCondLst>
                                  <p:childTnLst>
                                    <p:set>
                                      <p:cBhvr>
                                        <p:cTn id="63" dur="1" fill="hold">
                                          <p:stCondLst>
                                            <p:cond delay="0"/>
                                          </p:stCondLst>
                                        </p:cTn>
                                        <p:tgtEl>
                                          <p:spTgt spid="3">
                                            <p:txEl>
                                              <p:pRg st="11" end="11"/>
                                            </p:txEl>
                                          </p:spTgt>
                                        </p:tgtEl>
                                        <p:attrNameLst>
                                          <p:attrName>style.visibility</p:attrName>
                                        </p:attrNameLst>
                                      </p:cBhvr>
                                      <p:to>
                                        <p:strVal val="visible"/>
                                      </p:to>
                                    </p:set>
                                    <p:animEffect transition="in" filter="wipe(down)">
                                      <p:cBhvr>
                                        <p:cTn id="64" dur="500"/>
                                        <p:tgtEl>
                                          <p:spTgt spid="3">
                                            <p:txEl>
                                              <p:pRg st="11" end="11"/>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nodeType="clickEffect">
                                  <p:stCondLst>
                                    <p:cond delay="0"/>
                                  </p:stCondLst>
                                  <p:childTnLst>
                                    <p:set>
                                      <p:cBhvr>
                                        <p:cTn id="68" dur="1" fill="hold">
                                          <p:stCondLst>
                                            <p:cond delay="0"/>
                                          </p:stCondLst>
                                        </p:cTn>
                                        <p:tgtEl>
                                          <p:spTgt spid="3">
                                            <p:txEl>
                                              <p:pRg st="12" end="12"/>
                                            </p:txEl>
                                          </p:spTgt>
                                        </p:tgtEl>
                                        <p:attrNameLst>
                                          <p:attrName>style.visibility</p:attrName>
                                        </p:attrNameLst>
                                      </p:cBhvr>
                                      <p:to>
                                        <p:strVal val="visible"/>
                                      </p:to>
                                    </p:set>
                                    <p:animEffect transition="in" filter="wipe(down)">
                                      <p:cBhvr>
                                        <p:cTn id="69" dur="500"/>
                                        <p:tgtEl>
                                          <p:spTgt spid="3">
                                            <p:txEl>
                                              <p:pRg st="12" end="12"/>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nodeType="clickEffect">
                                  <p:stCondLst>
                                    <p:cond delay="0"/>
                                  </p:stCondLst>
                                  <p:childTnLst>
                                    <p:set>
                                      <p:cBhvr>
                                        <p:cTn id="73" dur="1" fill="hold">
                                          <p:stCondLst>
                                            <p:cond delay="0"/>
                                          </p:stCondLst>
                                        </p:cTn>
                                        <p:tgtEl>
                                          <p:spTgt spid="3">
                                            <p:txEl>
                                              <p:pRg st="13" end="13"/>
                                            </p:txEl>
                                          </p:spTgt>
                                        </p:tgtEl>
                                        <p:attrNameLst>
                                          <p:attrName>style.visibility</p:attrName>
                                        </p:attrNameLst>
                                      </p:cBhvr>
                                      <p:to>
                                        <p:strVal val="visible"/>
                                      </p:to>
                                    </p:set>
                                    <p:animEffect transition="in" filter="wipe(down)">
                                      <p:cBhvr>
                                        <p:cTn id="74" dur="500"/>
                                        <p:tgtEl>
                                          <p:spTgt spid="3">
                                            <p:txEl>
                                              <p:pRg st="13" end="13"/>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3">
                                            <p:txEl>
                                              <p:pRg st="14" end="14"/>
                                            </p:txEl>
                                          </p:spTgt>
                                        </p:tgtEl>
                                        <p:attrNameLst>
                                          <p:attrName>style.visibility</p:attrName>
                                        </p:attrNameLst>
                                      </p:cBhvr>
                                      <p:to>
                                        <p:strVal val="visible"/>
                                      </p:to>
                                    </p:set>
                                    <p:animEffect transition="in" filter="wipe(down)">
                                      <p:cBhvr>
                                        <p:cTn id="79" dur="500"/>
                                        <p:tgtEl>
                                          <p:spTgt spid="3">
                                            <p:txEl>
                                              <p:pRg st="14" end="14"/>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nodeType="clickEffect">
                                  <p:stCondLst>
                                    <p:cond delay="0"/>
                                  </p:stCondLst>
                                  <p:childTnLst>
                                    <p:set>
                                      <p:cBhvr>
                                        <p:cTn id="83" dur="1" fill="hold">
                                          <p:stCondLst>
                                            <p:cond delay="0"/>
                                          </p:stCondLst>
                                        </p:cTn>
                                        <p:tgtEl>
                                          <p:spTgt spid="3">
                                            <p:txEl>
                                              <p:pRg st="15" end="15"/>
                                            </p:txEl>
                                          </p:spTgt>
                                        </p:tgtEl>
                                        <p:attrNameLst>
                                          <p:attrName>style.visibility</p:attrName>
                                        </p:attrNameLst>
                                      </p:cBhvr>
                                      <p:to>
                                        <p:strVal val="visible"/>
                                      </p:to>
                                    </p:set>
                                    <p:animEffect transition="in" filter="wipe(down)">
                                      <p:cBhvr>
                                        <p:cTn id="84" dur="500"/>
                                        <p:tgtEl>
                                          <p:spTgt spid="3">
                                            <p:txEl>
                                              <p:pRg st="15" end="15"/>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nodeType="clickEffect">
                                  <p:stCondLst>
                                    <p:cond delay="0"/>
                                  </p:stCondLst>
                                  <p:childTnLst>
                                    <p:set>
                                      <p:cBhvr>
                                        <p:cTn id="88" dur="1" fill="hold">
                                          <p:stCondLst>
                                            <p:cond delay="0"/>
                                          </p:stCondLst>
                                        </p:cTn>
                                        <p:tgtEl>
                                          <p:spTgt spid="3">
                                            <p:txEl>
                                              <p:pRg st="16" end="16"/>
                                            </p:txEl>
                                          </p:spTgt>
                                        </p:tgtEl>
                                        <p:attrNameLst>
                                          <p:attrName>style.visibility</p:attrName>
                                        </p:attrNameLst>
                                      </p:cBhvr>
                                      <p:to>
                                        <p:strVal val="visible"/>
                                      </p:to>
                                    </p:set>
                                    <p:animEffect transition="in" filter="wipe(down)">
                                      <p:cBhvr>
                                        <p:cTn id="89" dur="500"/>
                                        <p:tgtEl>
                                          <p:spTgt spid="3">
                                            <p:txEl>
                                              <p:pRg st="16" end="16"/>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nodeType="clickEffect">
                                  <p:stCondLst>
                                    <p:cond delay="0"/>
                                  </p:stCondLst>
                                  <p:childTnLst>
                                    <p:set>
                                      <p:cBhvr>
                                        <p:cTn id="93" dur="1" fill="hold">
                                          <p:stCondLst>
                                            <p:cond delay="0"/>
                                          </p:stCondLst>
                                        </p:cTn>
                                        <p:tgtEl>
                                          <p:spTgt spid="3">
                                            <p:txEl>
                                              <p:pRg st="17" end="17"/>
                                            </p:txEl>
                                          </p:spTgt>
                                        </p:tgtEl>
                                        <p:attrNameLst>
                                          <p:attrName>style.visibility</p:attrName>
                                        </p:attrNameLst>
                                      </p:cBhvr>
                                      <p:to>
                                        <p:strVal val="visible"/>
                                      </p:to>
                                    </p:set>
                                    <p:animEffect transition="in" filter="wipe(down)">
                                      <p:cBhvr>
                                        <p:cTn id="94"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548680"/>
            <a:ext cx="8784976" cy="6264696"/>
          </a:xfrm>
        </p:spPr>
        <p:txBody>
          <a:bodyPr>
            <a:normAutofit fontScale="77500" lnSpcReduction="20000"/>
          </a:bodyPr>
          <a:lstStyle/>
          <a:p>
            <a:pPr marL="114300" indent="0" algn="just">
              <a:buNone/>
            </a:pPr>
            <a:r>
              <a:rPr lang="ru-RU" b="1" dirty="0" smtClean="0"/>
              <a:t>2. </a:t>
            </a:r>
            <a:r>
              <a:rPr lang="ru-RU" b="1" dirty="0" smtClean="0">
                <a:solidFill>
                  <a:schemeClr val="tx1"/>
                </a:solidFill>
                <a:latin typeface="Georgia" pitchFamily="18" charset="0"/>
              </a:rPr>
              <a:t>Автор </a:t>
            </a:r>
            <a:r>
              <a:rPr lang="ru-RU" b="1" dirty="0">
                <a:solidFill>
                  <a:schemeClr val="tx1"/>
                </a:solidFill>
                <a:latin typeface="Georgia" pitchFamily="18" charset="0"/>
              </a:rPr>
              <a:t>рассуждает </a:t>
            </a:r>
            <a:r>
              <a:rPr lang="ru-RU" dirty="0">
                <a:solidFill>
                  <a:schemeClr val="tx1"/>
                </a:solidFill>
                <a:latin typeface="Georgia" pitchFamily="18" charset="0"/>
              </a:rPr>
              <a:t>(размышляет, делится своими впечатлениями)</a:t>
            </a:r>
            <a:r>
              <a:rPr lang="ru-RU" b="1" dirty="0">
                <a:solidFill>
                  <a:schemeClr val="tx1"/>
                </a:solidFill>
                <a:latin typeface="Georgia" pitchFamily="18" charset="0"/>
              </a:rPr>
              <a:t> о…</a:t>
            </a:r>
          </a:p>
          <a:p>
            <a:pPr marL="114300" indent="0" algn="just">
              <a:buNone/>
            </a:pPr>
            <a:r>
              <a:rPr lang="ru-RU" b="1" dirty="0" smtClean="0">
                <a:solidFill>
                  <a:schemeClr val="tx1"/>
                </a:solidFill>
                <a:latin typeface="Georgia" pitchFamily="18" charset="0"/>
              </a:rPr>
              <a:t>•  роли </a:t>
            </a:r>
            <a:r>
              <a:rPr lang="ru-RU" b="1" dirty="0">
                <a:solidFill>
                  <a:schemeClr val="tx1"/>
                </a:solidFill>
                <a:latin typeface="Georgia" pitchFamily="18" charset="0"/>
              </a:rPr>
              <a:t>книг </a:t>
            </a:r>
            <a:r>
              <a:rPr lang="ru-RU" dirty="0">
                <a:solidFill>
                  <a:schemeClr val="tx1"/>
                </a:solidFill>
                <a:latin typeface="Georgia" pitchFamily="18" charset="0"/>
              </a:rPr>
              <a:t>(гуманитарных наук)</a:t>
            </a:r>
            <a:r>
              <a:rPr lang="ru-RU" b="1" dirty="0">
                <a:solidFill>
                  <a:schemeClr val="tx1"/>
                </a:solidFill>
                <a:latin typeface="Georgia" pitchFamily="18" charset="0"/>
              </a:rPr>
              <a:t> в жизни современного человека; </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о том, в чём непреходящее значение поэзии Сергея Есенина, А. Блока, Б. Пастернака, творчества </a:t>
            </a:r>
            <a:r>
              <a:rPr lang="ru-RU" b="1" dirty="0" err="1">
                <a:solidFill>
                  <a:schemeClr val="tx1"/>
                </a:solidFill>
                <a:latin typeface="Georgia" pitchFamily="18" charset="0"/>
              </a:rPr>
              <a:t>А.П.Чехова</a:t>
            </a:r>
            <a:r>
              <a:rPr lang="ru-RU" b="1" dirty="0">
                <a:solidFill>
                  <a:schemeClr val="tx1"/>
                </a:solidFill>
                <a:latin typeface="Georgia" pitchFamily="18" charset="0"/>
              </a:rPr>
              <a:t>, неумирающей сатиры </a:t>
            </a:r>
            <a:r>
              <a:rPr lang="ru-RU" b="1" dirty="0" err="1">
                <a:solidFill>
                  <a:schemeClr val="tx1"/>
                </a:solidFill>
                <a:latin typeface="Georgia" pitchFamily="18" charset="0"/>
              </a:rPr>
              <a:t>Н.В.Гоголя</a:t>
            </a:r>
            <a:r>
              <a:rPr lang="ru-RU" b="1" dirty="0">
                <a:solidFill>
                  <a:schemeClr val="tx1"/>
                </a:solidFill>
                <a:latin typeface="Georgia" pitchFamily="18" charset="0"/>
              </a:rPr>
              <a:t>);</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о том, где настоящий мастер черпает вдохновение);</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о национальных традициях)</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о том, является ли народный промысел подлинным искусством и как сохранить культурное достояние талантливых мастеров прошлых столетий и настоящего времени);</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о способности чувствовать прекрасное);</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о связи человека и природы);</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о необходимости заниматься спортом, укреплять не только свои мышцы, но и дух),</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о том, чем так привлекает сильных и выносливых людей альпинизм (экстремальные виды спорта); </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о манере вести дискуссию);</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о нравственном состоянии современного общества);</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о состоянии современного искусства, например, эстрадного);</a:t>
            </a:r>
          </a:p>
          <a:p>
            <a:pPr marL="114300" indent="0" algn="just">
              <a:buNone/>
            </a:pPr>
            <a:r>
              <a:rPr lang="ru-RU" b="1" dirty="0" smtClean="0">
                <a:solidFill>
                  <a:schemeClr val="tx1"/>
                </a:solidFill>
                <a:latin typeface="Georgia" pitchFamily="18" charset="0"/>
              </a:rPr>
              <a:t>•  (</a:t>
            </a:r>
            <a:r>
              <a:rPr lang="ru-RU" b="1" dirty="0">
                <a:solidFill>
                  <a:schemeClr val="tx1"/>
                </a:solidFill>
                <a:latin typeface="Georgia" pitchFamily="18" charset="0"/>
              </a:rPr>
              <a:t>о «</a:t>
            </a:r>
            <a:r>
              <a:rPr lang="ru-RU" b="1" dirty="0" err="1">
                <a:solidFill>
                  <a:schemeClr val="tx1"/>
                </a:solidFill>
                <a:latin typeface="Georgia" pitchFamily="18" charset="0"/>
              </a:rPr>
              <a:t>кумиромании</a:t>
            </a:r>
            <a:r>
              <a:rPr lang="ru-RU" b="1" dirty="0">
                <a:solidFill>
                  <a:schemeClr val="tx1"/>
                </a:solidFill>
                <a:latin typeface="Georgia" pitchFamily="18" charset="0"/>
              </a:rPr>
              <a:t>» и её влиянии на психологию подростка)…</a:t>
            </a:r>
          </a:p>
          <a:p>
            <a:endParaRPr lang="ru-RU" b="1" dirty="0">
              <a:solidFill>
                <a:schemeClr val="tx1"/>
              </a:solidFill>
              <a:latin typeface="Georgia" pitchFamily="18" charset="0"/>
            </a:endParaRPr>
          </a:p>
          <a:p>
            <a:endParaRPr lang="ru-RU" dirty="0">
              <a:solidFill>
                <a:schemeClr val="tx1"/>
              </a:solidFill>
              <a:latin typeface="Georgia" pitchFamily="18" charset="0"/>
            </a:endParaRPr>
          </a:p>
        </p:txBody>
      </p:sp>
    </p:spTree>
    <p:extLst>
      <p:ext uri="{BB962C8B-B14F-4D97-AF65-F5344CB8AC3E}">
        <p14:creationId xmlns:p14="http://schemas.microsoft.com/office/powerpoint/2010/main" val="368222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39" y="548680"/>
            <a:ext cx="9140661" cy="1039427"/>
          </a:xfrm>
        </p:spPr>
        <p:txBody>
          <a:bodyPr>
            <a:normAutofit fontScale="90000"/>
          </a:bodyPr>
          <a:lstStyle/>
          <a:p>
            <a:r>
              <a:rPr lang="ru-RU" sz="2700" b="1" dirty="0">
                <a:effectLst>
                  <a:outerShdw blurRad="38100" dist="38100" dir="2700000" algn="tl">
                    <a:srgbClr val="000000">
                      <a:alpha val="43137"/>
                    </a:srgbClr>
                  </a:outerShdw>
                </a:effectLst>
              </a:rPr>
              <a:t>К1  – ФОРМУЛИРОВКА ПРОБЛЕМ ИСХОДНОГО ТЕКСТА</a:t>
            </a:r>
            <a:br>
              <a:rPr lang="ru-RU" sz="2700" b="1" dirty="0">
                <a:effectLst>
                  <a:outerShdw blurRad="38100" dist="38100" dir="2700000" algn="tl">
                    <a:srgbClr val="000000">
                      <a:alpha val="43137"/>
                    </a:srgbClr>
                  </a:outerShdw>
                </a:effectLst>
              </a:rPr>
            </a:br>
            <a:r>
              <a:rPr lang="ru-RU" sz="2700" b="1" u="sng" dirty="0" smtClean="0">
                <a:effectLst>
                  <a:outerShdw blurRad="38100" dist="38100" dir="2700000" algn="tl">
                    <a:srgbClr val="000000">
                      <a:alpha val="43137"/>
                    </a:srgbClr>
                  </a:outerShdw>
                </a:effectLst>
              </a:rPr>
              <a:t>нестандартное начало</a:t>
            </a:r>
            <a:r>
              <a:rPr lang="ru-RU" b="1" u="sng" dirty="0">
                <a:effectLst>
                  <a:outerShdw blurRad="38100" dist="38100" dir="2700000" algn="tl">
                    <a:srgbClr val="000000">
                      <a:alpha val="43137"/>
                    </a:srgbClr>
                  </a:outerShdw>
                </a:effectLst>
              </a:rPr>
              <a:t/>
            </a:r>
            <a:br>
              <a:rPr lang="ru-RU" b="1" u="sng" dirty="0">
                <a:effectLst>
                  <a:outerShdw blurRad="38100" dist="38100" dir="2700000" algn="tl">
                    <a:srgbClr val="000000">
                      <a:alpha val="43137"/>
                    </a:srgbClr>
                  </a:outerShdw>
                </a:effectLst>
              </a:rPr>
            </a:br>
            <a:endParaRPr lang="ru-RU" b="1" u="sng" dirty="0">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fontScale="92500" lnSpcReduction="20000"/>
          </a:bodyPr>
          <a:lstStyle/>
          <a:p>
            <a:pPr algn="just"/>
            <a:r>
              <a:rPr lang="ru-RU" b="1" dirty="0">
                <a:solidFill>
                  <a:schemeClr val="tx1"/>
                </a:solidFill>
                <a:latin typeface="Georgia" pitchFamily="18" charset="0"/>
              </a:rPr>
              <a:t>Что такое истинная красота</a:t>
            </a:r>
            <a:r>
              <a:rPr lang="ru-RU" dirty="0">
                <a:solidFill>
                  <a:schemeClr val="tx1"/>
                </a:solidFill>
                <a:latin typeface="Georgia" pitchFamily="18" charset="0"/>
              </a:rPr>
              <a:t>? (подлинное искусство), (истинное милосердие)?</a:t>
            </a:r>
          </a:p>
          <a:p>
            <a:pPr marL="114300" indent="0" algn="just">
              <a:buNone/>
            </a:pPr>
            <a:r>
              <a:rPr lang="ru-RU" dirty="0" smtClean="0">
                <a:solidFill>
                  <a:schemeClr val="tx1"/>
                </a:solidFill>
                <a:latin typeface="Georgia" pitchFamily="18" charset="0"/>
              </a:rPr>
              <a:t>    Всегда </a:t>
            </a:r>
            <a:r>
              <a:rPr lang="ru-RU" dirty="0">
                <a:solidFill>
                  <a:schemeClr val="tx1"/>
                </a:solidFill>
                <a:latin typeface="Georgia" pitchFamily="18" charset="0"/>
              </a:rPr>
              <a:t>ли мы способны отличить подлинное от мнимого?</a:t>
            </a:r>
          </a:p>
          <a:p>
            <a:pPr marL="114300" indent="0" algn="just">
              <a:buNone/>
            </a:pPr>
            <a:r>
              <a:rPr lang="ru-RU" dirty="0" smtClean="0">
                <a:solidFill>
                  <a:schemeClr val="tx1"/>
                </a:solidFill>
                <a:latin typeface="Georgia" pitchFamily="18" charset="0"/>
              </a:rPr>
              <a:t>    Одинаково </a:t>
            </a:r>
            <a:r>
              <a:rPr lang="ru-RU" dirty="0">
                <a:solidFill>
                  <a:schemeClr val="tx1"/>
                </a:solidFill>
                <a:latin typeface="Georgia" pitchFamily="18" charset="0"/>
              </a:rPr>
              <a:t>ли мы воспринимаем прекрасное? (искусство), (милосердие)?</a:t>
            </a:r>
          </a:p>
          <a:p>
            <a:pPr marL="114300" indent="0" algn="just">
              <a:buNone/>
            </a:pPr>
            <a:r>
              <a:rPr lang="ru-RU" dirty="0" smtClean="0">
                <a:solidFill>
                  <a:schemeClr val="tx1"/>
                </a:solidFill>
                <a:latin typeface="Georgia" pitchFamily="18" charset="0"/>
              </a:rPr>
              <a:t>    Можно </a:t>
            </a:r>
            <a:r>
              <a:rPr lang="ru-RU" dirty="0">
                <a:solidFill>
                  <a:schemeClr val="tx1"/>
                </a:solidFill>
                <a:latin typeface="Georgia" pitchFamily="18" charset="0"/>
              </a:rPr>
              <a:t>ли оценить красоту? (милосердие)?</a:t>
            </a:r>
          </a:p>
          <a:p>
            <a:pPr marL="114300" indent="0" algn="just">
              <a:buNone/>
            </a:pPr>
            <a:r>
              <a:rPr lang="ru-RU" dirty="0" smtClean="0">
                <a:solidFill>
                  <a:schemeClr val="tx1"/>
                </a:solidFill>
                <a:latin typeface="Georgia" pitchFamily="18" charset="0"/>
              </a:rPr>
              <a:t>    Меняются </a:t>
            </a:r>
            <a:r>
              <a:rPr lang="ru-RU" dirty="0">
                <a:solidFill>
                  <a:schemeClr val="tx1"/>
                </a:solidFill>
                <a:latin typeface="Georgia" pitchFamily="18" charset="0"/>
              </a:rPr>
              <a:t>ли со временем представления о красоте? (о милосердии)?</a:t>
            </a:r>
          </a:p>
          <a:p>
            <a:pPr marL="114300" indent="0" algn="just">
              <a:buNone/>
            </a:pPr>
            <a:r>
              <a:rPr lang="ru-RU" dirty="0" smtClean="0">
                <a:solidFill>
                  <a:schemeClr val="tx1"/>
                </a:solidFill>
                <a:latin typeface="Georgia" pitchFamily="18" charset="0"/>
              </a:rPr>
              <a:t>    Есть </a:t>
            </a:r>
            <a:r>
              <a:rPr lang="ru-RU" dirty="0">
                <a:solidFill>
                  <a:schemeClr val="tx1"/>
                </a:solidFill>
                <a:latin typeface="Georgia" pitchFamily="18" charset="0"/>
              </a:rPr>
              <a:t>красота привычная, соответствующая общепринятым идеалам. Но есть красота нетленная, непреходящая, к которой человечество возвращается вновь и вновь.</a:t>
            </a:r>
          </a:p>
          <a:p>
            <a:pPr marL="114300" indent="0" algn="just">
              <a:buNone/>
            </a:pPr>
            <a:r>
              <a:rPr lang="ru-RU" u="sng" dirty="0" smtClean="0">
                <a:solidFill>
                  <a:schemeClr val="tx1"/>
                </a:solidFill>
                <a:latin typeface="Georgia" pitchFamily="18" charset="0"/>
              </a:rPr>
              <a:t>    Именно </a:t>
            </a:r>
            <a:r>
              <a:rPr lang="ru-RU" u="sng" dirty="0">
                <a:solidFill>
                  <a:schemeClr val="tx1"/>
                </a:solidFill>
                <a:latin typeface="Georgia" pitchFamily="18" charset="0"/>
              </a:rPr>
              <a:t>над этими вопросами и размышляет автор.</a:t>
            </a:r>
          </a:p>
          <a:p>
            <a:pPr algn="just"/>
            <a:endParaRPr lang="ru-RU" u="sng" dirty="0">
              <a:solidFill>
                <a:schemeClr val="tx1"/>
              </a:solidFill>
              <a:latin typeface="Georgia" pitchFamily="18" charset="0"/>
            </a:endParaRPr>
          </a:p>
        </p:txBody>
      </p:sp>
    </p:spTree>
    <p:extLst>
      <p:ext uri="{BB962C8B-B14F-4D97-AF65-F5344CB8AC3E}">
        <p14:creationId xmlns:p14="http://schemas.microsoft.com/office/powerpoint/2010/main" val="422515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556792"/>
            <a:ext cx="8229600" cy="4896544"/>
          </a:xfrm>
        </p:spPr>
        <p:txBody>
          <a:bodyPr>
            <a:normAutofit fontScale="92500" lnSpcReduction="10000"/>
          </a:bodyPr>
          <a:lstStyle/>
          <a:p>
            <a:pPr algn="just"/>
            <a:r>
              <a:rPr lang="ru-RU" b="1" dirty="0">
                <a:solidFill>
                  <a:schemeClr val="tx1"/>
                </a:solidFill>
                <a:latin typeface="Georgia" pitchFamily="18" charset="0"/>
              </a:rPr>
              <a:t>А задумываемся ли мы, что такое красота</a:t>
            </a:r>
            <a:r>
              <a:rPr lang="ru-RU" dirty="0">
                <a:solidFill>
                  <a:schemeClr val="tx1"/>
                </a:solidFill>
                <a:latin typeface="Georgia" pitchFamily="18" charset="0"/>
              </a:rPr>
              <a:t>? В чём величие творений музыкантов, живописцев, (зодчих и других народных умельцев)? Умеем ли мы наслаждаться музыкой, оценить великолепие храма? Умеем ли сами созидать красоту?</a:t>
            </a:r>
          </a:p>
          <a:p>
            <a:pPr algn="just"/>
            <a:endParaRPr lang="ru-RU" dirty="0">
              <a:solidFill>
                <a:schemeClr val="tx1"/>
              </a:solidFill>
              <a:latin typeface="Georgia" pitchFamily="18" charset="0"/>
            </a:endParaRPr>
          </a:p>
          <a:p>
            <a:pPr marL="114300" indent="0" algn="just">
              <a:buNone/>
            </a:pPr>
            <a:r>
              <a:rPr lang="ru-RU" b="1" dirty="0" smtClean="0">
                <a:solidFill>
                  <a:schemeClr val="tx1"/>
                </a:solidFill>
                <a:latin typeface="Georgia" pitchFamily="18" charset="0"/>
              </a:rPr>
              <a:t>     Является </a:t>
            </a:r>
            <a:r>
              <a:rPr lang="ru-RU" b="1" dirty="0">
                <a:solidFill>
                  <a:schemeClr val="tx1"/>
                </a:solidFill>
                <a:latin typeface="Georgia" pitchFamily="18" charset="0"/>
              </a:rPr>
              <a:t>ли народный промысел подлинным искусством</a:t>
            </a:r>
            <a:r>
              <a:rPr lang="ru-RU" dirty="0">
                <a:solidFill>
                  <a:schemeClr val="tx1"/>
                </a:solidFill>
                <a:latin typeface="Georgia" pitchFamily="18" charset="0"/>
              </a:rPr>
              <a:t>? Какую ценность он имеет в развитии культуры русского народа? Какова роль национальных традиций и необходимо ли их развивать? Как сохранить культурное достояние талантливых мастеров прошлых столетий?</a:t>
            </a:r>
          </a:p>
          <a:p>
            <a:pPr marL="114300" indent="0" algn="just">
              <a:buNone/>
            </a:pPr>
            <a:r>
              <a:rPr lang="ru-RU" u="sng" dirty="0" smtClean="0">
                <a:solidFill>
                  <a:schemeClr val="tx1"/>
                </a:solidFill>
                <a:latin typeface="Georgia" pitchFamily="18" charset="0"/>
              </a:rPr>
              <a:t>   </a:t>
            </a:r>
          </a:p>
          <a:p>
            <a:pPr marL="114300" indent="0" algn="just">
              <a:buNone/>
            </a:pPr>
            <a:r>
              <a:rPr lang="ru-RU" u="sng" dirty="0" smtClean="0">
                <a:solidFill>
                  <a:schemeClr val="tx1"/>
                </a:solidFill>
                <a:latin typeface="Georgia" pitchFamily="18" charset="0"/>
              </a:rPr>
              <a:t> Об </a:t>
            </a:r>
            <a:r>
              <a:rPr lang="ru-RU" u="sng" dirty="0">
                <a:solidFill>
                  <a:schemeClr val="tx1"/>
                </a:solidFill>
                <a:latin typeface="Georgia" pitchFamily="18" charset="0"/>
              </a:rPr>
              <a:t>этом заставляет задуматься автор очерка (текста, статьи).</a:t>
            </a:r>
          </a:p>
          <a:p>
            <a:pPr algn="just"/>
            <a:endParaRPr lang="ru-RU" u="sng" dirty="0">
              <a:solidFill>
                <a:schemeClr val="tx1"/>
              </a:solidFill>
              <a:latin typeface="Georgia" pitchFamily="18" charset="0"/>
            </a:endParaRPr>
          </a:p>
        </p:txBody>
      </p:sp>
    </p:spTree>
    <p:extLst>
      <p:ext uri="{BB962C8B-B14F-4D97-AF65-F5344CB8AC3E}">
        <p14:creationId xmlns:p14="http://schemas.microsoft.com/office/powerpoint/2010/main" val="54995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b="1" dirty="0">
                <a:solidFill>
                  <a:schemeClr val="tx1"/>
                </a:solidFill>
                <a:latin typeface="Georgia" pitchFamily="18" charset="0"/>
              </a:rPr>
              <a:t>Для чего живёт человек</a:t>
            </a:r>
            <a:r>
              <a:rPr lang="ru-RU" dirty="0">
                <a:solidFill>
                  <a:schemeClr val="tx1"/>
                </a:solidFill>
                <a:latin typeface="Georgia" pitchFamily="18" charset="0"/>
              </a:rPr>
              <a:t>? В чём смысл жизни? (подлинное счастье?)</a:t>
            </a:r>
          </a:p>
          <a:p>
            <a:pPr marL="114300" indent="0">
              <a:buNone/>
            </a:pPr>
            <a:r>
              <a:rPr lang="ru-RU" dirty="0" smtClean="0">
                <a:solidFill>
                  <a:schemeClr val="tx1"/>
                </a:solidFill>
                <a:latin typeface="Georgia" pitchFamily="18" charset="0"/>
              </a:rPr>
              <a:t>   Как </a:t>
            </a:r>
            <a:r>
              <a:rPr lang="ru-RU" dirty="0">
                <a:solidFill>
                  <a:schemeClr val="tx1"/>
                </a:solidFill>
                <a:latin typeface="Georgia" pitchFamily="18" charset="0"/>
              </a:rPr>
              <a:t>не допустить ошибки в выборе собственного пути?</a:t>
            </a:r>
          </a:p>
          <a:p>
            <a:pPr marL="114300" indent="0">
              <a:buNone/>
            </a:pPr>
            <a:r>
              <a:rPr lang="ru-RU" u="sng" dirty="0" smtClean="0">
                <a:solidFill>
                  <a:schemeClr val="tx1"/>
                </a:solidFill>
                <a:latin typeface="Georgia" pitchFamily="18" charset="0"/>
              </a:rPr>
              <a:t>   Ответы </a:t>
            </a:r>
            <a:r>
              <a:rPr lang="ru-RU" u="sng" dirty="0">
                <a:solidFill>
                  <a:schemeClr val="tx1"/>
                </a:solidFill>
                <a:latin typeface="Georgia" pitchFamily="18" charset="0"/>
              </a:rPr>
              <a:t>на эти непростые вопросы ищет автор. </a:t>
            </a:r>
            <a:r>
              <a:rPr lang="ru-RU" dirty="0">
                <a:solidFill>
                  <a:schemeClr val="tx1"/>
                </a:solidFill>
                <a:latin typeface="Georgia" pitchFamily="18" charset="0"/>
              </a:rPr>
              <a:t>Проблема, поднятая автором, носит не абстрактный характер – эту проблему рано или поздно приходится решать каждому из нас… </a:t>
            </a:r>
          </a:p>
          <a:p>
            <a:endParaRPr lang="ru-RU" dirty="0">
              <a:solidFill>
                <a:schemeClr val="tx1"/>
              </a:solidFill>
              <a:latin typeface="Georgia" pitchFamily="18" charset="0"/>
            </a:endParaRPr>
          </a:p>
        </p:txBody>
      </p:sp>
    </p:spTree>
    <p:extLst>
      <p:ext uri="{BB962C8B-B14F-4D97-AF65-F5344CB8AC3E}">
        <p14:creationId xmlns:p14="http://schemas.microsoft.com/office/powerpoint/2010/main" val="297454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marL="114300" indent="0" algn="just">
              <a:buNone/>
            </a:pPr>
            <a:r>
              <a:rPr lang="ru-RU" b="1" dirty="0" smtClean="0">
                <a:solidFill>
                  <a:schemeClr val="tx1"/>
                </a:solidFill>
                <a:latin typeface="Georgia" pitchFamily="18" charset="0"/>
              </a:rPr>
              <a:t>    Пушкин</a:t>
            </a:r>
            <a:r>
              <a:rPr lang="ru-RU" b="1" dirty="0">
                <a:solidFill>
                  <a:schemeClr val="tx1"/>
                </a:solidFill>
                <a:latin typeface="Georgia" pitchFamily="18" charset="0"/>
              </a:rPr>
              <a:t>… </a:t>
            </a:r>
            <a:r>
              <a:rPr lang="ru-RU" dirty="0">
                <a:solidFill>
                  <a:schemeClr val="tx1"/>
                </a:solidFill>
                <a:latin typeface="Georgia" pitchFamily="18" charset="0"/>
              </a:rPr>
              <a:t>Как говорить о нём? В чём секрет пушкинского гения?</a:t>
            </a:r>
          </a:p>
          <a:p>
            <a:pPr marL="114300" indent="0" algn="just">
              <a:buNone/>
            </a:pPr>
            <a:r>
              <a:rPr lang="ru-RU" dirty="0" smtClean="0">
                <a:solidFill>
                  <a:schemeClr val="tx1"/>
                </a:solidFill>
                <a:latin typeface="Georgia" pitchFamily="18" charset="0"/>
              </a:rPr>
              <a:t>    Говорить </a:t>
            </a:r>
            <a:r>
              <a:rPr lang="ru-RU" dirty="0">
                <a:solidFill>
                  <a:schemeClr val="tx1"/>
                </a:solidFill>
                <a:latin typeface="Georgia" pitchFamily="18" charset="0"/>
              </a:rPr>
              <a:t>о нём можно только по праву любви, которая входит в нас с детства. Это больше чем любовь к поэту. Это любовь к народу, имеющему такого поэта. Россия немыслима без Пушкина. Тайна пушкинского гения никогда не перестанет волновать читателей. Каждое новое поколение по-своему воспринимает его творчество. Новый опыт прочтения Пушкина откроет новые грани его поэзии и прозы.</a:t>
            </a:r>
          </a:p>
          <a:p>
            <a:pPr algn="just"/>
            <a:endParaRPr lang="ru-RU" dirty="0">
              <a:solidFill>
                <a:schemeClr val="tx1"/>
              </a:solidFill>
              <a:latin typeface="Georgia" pitchFamily="18" charset="0"/>
            </a:endParaRPr>
          </a:p>
          <a:p>
            <a:pPr marL="114300" indent="0" algn="just">
              <a:buNone/>
            </a:pPr>
            <a:r>
              <a:rPr lang="ru-RU" dirty="0" smtClean="0">
                <a:solidFill>
                  <a:schemeClr val="tx1"/>
                </a:solidFill>
                <a:latin typeface="Georgia" pitchFamily="18" charset="0"/>
              </a:rPr>
              <a:t>     </a:t>
            </a:r>
            <a:r>
              <a:rPr lang="ru-RU" u="sng" dirty="0" smtClean="0">
                <a:solidFill>
                  <a:schemeClr val="tx1"/>
                </a:solidFill>
                <a:latin typeface="Georgia" pitchFamily="18" charset="0"/>
              </a:rPr>
              <a:t>Текст </a:t>
            </a:r>
            <a:r>
              <a:rPr lang="ru-RU" u="sng" dirty="0">
                <a:solidFill>
                  <a:schemeClr val="tx1"/>
                </a:solidFill>
                <a:latin typeface="Georgia" pitchFamily="18" charset="0"/>
              </a:rPr>
              <a:t>публициста посвящён величию творчества Пушкина. </a:t>
            </a:r>
            <a:r>
              <a:rPr lang="ru-RU" dirty="0">
                <a:solidFill>
                  <a:schemeClr val="tx1"/>
                </a:solidFill>
                <a:latin typeface="Georgia" pitchFamily="18" charset="0"/>
              </a:rPr>
              <a:t>Каждая строчка, каждое слово пронизано искренней любовью к поэту. Автор взволнованно и возвышенно выражает главную мысль – беззаветную любовь к священному имени великого русского поэта.</a:t>
            </a:r>
          </a:p>
          <a:p>
            <a:pPr algn="just"/>
            <a:endParaRPr lang="ru-RU" dirty="0"/>
          </a:p>
        </p:txBody>
      </p:sp>
    </p:spTree>
    <p:extLst>
      <p:ext uri="{BB962C8B-B14F-4D97-AF65-F5344CB8AC3E}">
        <p14:creationId xmlns:p14="http://schemas.microsoft.com/office/powerpoint/2010/main" val="345988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114300" indent="0" algn="just">
              <a:buNone/>
            </a:pPr>
            <a:r>
              <a:rPr lang="ru-RU" b="1" dirty="0" smtClean="0">
                <a:solidFill>
                  <a:schemeClr val="tx1"/>
                </a:solidFill>
                <a:latin typeface="Georgia" pitchFamily="18" charset="0"/>
              </a:rPr>
              <a:t>    Родина</a:t>
            </a:r>
            <a:r>
              <a:rPr lang="ru-RU" dirty="0">
                <a:solidFill>
                  <a:schemeClr val="tx1"/>
                </a:solidFill>
                <a:latin typeface="Georgia" pitchFamily="18" charset="0"/>
              </a:rPr>
              <a:t>… Кому не знакомо это гордое слово? А задумываемся ли мы над вопросом, что такое Родина? Широта просторов? Природные богатства? Славные народные подвиги? </a:t>
            </a:r>
          </a:p>
          <a:p>
            <a:pPr marL="114300" indent="0" algn="just">
              <a:buNone/>
            </a:pPr>
            <a:r>
              <a:rPr lang="ru-RU" dirty="0" smtClean="0">
                <a:solidFill>
                  <a:schemeClr val="tx1"/>
                </a:solidFill>
                <a:latin typeface="Georgia" pitchFamily="18" charset="0"/>
              </a:rPr>
              <a:t>   А </a:t>
            </a:r>
            <a:r>
              <a:rPr lang="ru-RU" dirty="0">
                <a:solidFill>
                  <a:schemeClr val="tx1"/>
                </a:solidFill>
                <a:latin typeface="Georgia" pitchFamily="18" charset="0"/>
              </a:rPr>
              <a:t>может быть, родина – это берёзка за окном, васильковые луга за околицей или соловьиные трели  в роще? У каждого своё понимание родины. Родина – это то, что дорого твоему сердцу. То, что «не променяешь ни на какие заокеанские красоты». </a:t>
            </a:r>
          </a:p>
          <a:p>
            <a:pPr marL="114300" indent="0" algn="just">
              <a:buNone/>
            </a:pPr>
            <a:r>
              <a:rPr lang="ru-RU" u="sng" dirty="0" smtClean="0">
                <a:solidFill>
                  <a:schemeClr val="tx1"/>
                </a:solidFill>
                <a:latin typeface="Georgia" pitchFamily="18" charset="0"/>
              </a:rPr>
              <a:t>    Именно </a:t>
            </a:r>
            <a:r>
              <a:rPr lang="ru-RU" u="sng" dirty="0">
                <a:solidFill>
                  <a:schemeClr val="tx1"/>
                </a:solidFill>
                <a:latin typeface="Georgia" pitchFamily="18" charset="0"/>
              </a:rPr>
              <a:t>эти слова заключают в себе главную мысль текста.</a:t>
            </a:r>
          </a:p>
          <a:p>
            <a:pPr algn="just"/>
            <a:endParaRPr lang="ru-RU" dirty="0">
              <a:solidFill>
                <a:schemeClr val="tx1"/>
              </a:solidFill>
              <a:latin typeface="Georgia" pitchFamily="18" charset="0"/>
            </a:endParaRPr>
          </a:p>
        </p:txBody>
      </p:sp>
    </p:spTree>
    <p:extLst>
      <p:ext uri="{BB962C8B-B14F-4D97-AF65-F5344CB8AC3E}">
        <p14:creationId xmlns:p14="http://schemas.microsoft.com/office/powerpoint/2010/main" val="176661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48680"/>
            <a:ext cx="8260672" cy="1039427"/>
          </a:xfrm>
        </p:spPr>
        <p:txBody>
          <a:bodyPr>
            <a:normAutofit fontScale="90000"/>
          </a:bodyPr>
          <a:lstStyle/>
          <a:p>
            <a:r>
              <a:rPr lang="ru-RU" sz="2700" b="1" dirty="0">
                <a:effectLst>
                  <a:outerShdw blurRad="38100" dist="38100" dir="2700000" algn="tl">
                    <a:srgbClr val="000000">
                      <a:alpha val="43137"/>
                    </a:srgbClr>
                  </a:outerShdw>
                </a:effectLst>
              </a:rPr>
              <a:t>К2 – КОММЕНТАРИЙ </a:t>
            </a:r>
            <a:r>
              <a:rPr lang="ru-RU" sz="2700" b="1" dirty="0" smtClean="0">
                <a:effectLst>
                  <a:outerShdw blurRad="38100" dist="38100" dir="2700000" algn="tl">
                    <a:srgbClr val="000000">
                      <a:alpha val="43137"/>
                    </a:srgbClr>
                  </a:outerShdw>
                </a:effectLst>
              </a:rPr>
              <a:t> К  СФОРМУЛИРОВАННОЙ ПРОБЛЕМЕ  ИСХОДНОГО  ТЕКСТА</a:t>
            </a:r>
            <a:r>
              <a:rPr lang="ru-RU" b="1" dirty="0">
                <a:effectLst>
                  <a:outerShdw blurRad="38100" dist="38100" dir="2700000" algn="tl">
                    <a:srgbClr val="000000">
                      <a:alpha val="43137"/>
                    </a:srgbClr>
                  </a:outerShdw>
                </a:effectLst>
              </a:rPr>
              <a:t/>
            </a:r>
            <a:br>
              <a:rPr lang="ru-RU" b="1" dirty="0">
                <a:effectLst>
                  <a:outerShdw blurRad="38100" dist="38100" dir="2700000" algn="tl">
                    <a:srgbClr val="000000">
                      <a:alpha val="43137"/>
                    </a:srgbClr>
                  </a:outerShdw>
                </a:effectLst>
              </a:rPr>
            </a:br>
            <a:endParaRPr lang="ru-RU" b="1"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628800"/>
            <a:ext cx="8496944" cy="5040560"/>
          </a:xfrm>
        </p:spPr>
        <p:txBody>
          <a:bodyPr>
            <a:normAutofit fontScale="70000" lnSpcReduction="20000"/>
          </a:bodyPr>
          <a:lstStyle/>
          <a:p>
            <a:pPr marL="114300" indent="0" algn="just">
              <a:buNone/>
            </a:pPr>
            <a:r>
              <a:rPr lang="ru-RU" dirty="0">
                <a:solidFill>
                  <a:schemeClr val="tx1"/>
                </a:solidFill>
                <a:latin typeface="Georgia" pitchFamily="18" charset="0"/>
              </a:rPr>
              <a:t>СТАТЬЯ С. БЕЛЫХ…(ПРОБЛЕМНЫЙ ОЧЕРК…)</a:t>
            </a:r>
          </a:p>
          <a:p>
            <a:pPr algn="just"/>
            <a:endParaRPr lang="ru-RU" dirty="0">
              <a:solidFill>
                <a:schemeClr val="tx1"/>
              </a:solidFill>
              <a:latin typeface="Georgia" pitchFamily="18" charset="0"/>
            </a:endParaRPr>
          </a:p>
          <a:p>
            <a:pPr marL="114300" indent="0" algn="just">
              <a:buNone/>
            </a:pPr>
            <a:r>
              <a:rPr lang="ru-RU" dirty="0">
                <a:solidFill>
                  <a:schemeClr val="tx1"/>
                </a:solidFill>
                <a:latin typeface="Georgia" pitchFamily="18" charset="0"/>
              </a:rPr>
              <a:t>•	</a:t>
            </a:r>
            <a:r>
              <a:rPr lang="ru-RU" u="sng" dirty="0">
                <a:solidFill>
                  <a:schemeClr val="tx1"/>
                </a:solidFill>
                <a:latin typeface="Georgia" pitchFamily="18" charset="0"/>
              </a:rPr>
              <a:t>помогает читателю разобраться </a:t>
            </a:r>
            <a:r>
              <a:rPr lang="ru-RU" dirty="0">
                <a:solidFill>
                  <a:schemeClr val="tx1"/>
                </a:solidFill>
                <a:latin typeface="Georgia" pitchFamily="18" charset="0"/>
              </a:rPr>
              <a:t>в поднятых вопросах, (в том, что…);</a:t>
            </a:r>
          </a:p>
          <a:p>
            <a:pPr marL="114300" indent="0" algn="just">
              <a:buNone/>
            </a:pPr>
            <a:r>
              <a:rPr lang="ru-RU" dirty="0">
                <a:solidFill>
                  <a:schemeClr val="tx1"/>
                </a:solidFill>
                <a:latin typeface="Georgia" pitchFamily="18" charset="0"/>
              </a:rPr>
              <a:t>•	</a:t>
            </a:r>
            <a:r>
              <a:rPr lang="ru-RU" u="sng" dirty="0">
                <a:solidFill>
                  <a:schemeClr val="tx1"/>
                </a:solidFill>
                <a:latin typeface="Georgia" pitchFamily="18" charset="0"/>
              </a:rPr>
              <a:t>осмыслить проблему </a:t>
            </a:r>
            <a:r>
              <a:rPr lang="ru-RU" dirty="0">
                <a:solidFill>
                  <a:schemeClr val="tx1"/>
                </a:solidFill>
                <a:latin typeface="Georgia" pitchFamily="18" charset="0"/>
              </a:rPr>
              <a:t>…</a:t>
            </a:r>
          </a:p>
          <a:p>
            <a:pPr marL="114300" indent="0" algn="just">
              <a:buNone/>
            </a:pPr>
            <a:r>
              <a:rPr lang="ru-RU" dirty="0">
                <a:solidFill>
                  <a:schemeClr val="tx1"/>
                </a:solidFill>
                <a:latin typeface="Georgia" pitchFamily="18" charset="0"/>
              </a:rPr>
              <a:t>•	углубляет наши представления о том, что такое…(истинный патриотизм, любовь, искусство…); </a:t>
            </a:r>
          </a:p>
          <a:p>
            <a:pPr marL="114300" indent="0" algn="just">
              <a:buNone/>
            </a:pPr>
            <a:r>
              <a:rPr lang="ru-RU" dirty="0">
                <a:solidFill>
                  <a:schemeClr val="tx1"/>
                </a:solidFill>
                <a:latin typeface="Georgia" pitchFamily="18" charset="0"/>
              </a:rPr>
              <a:t>•	</a:t>
            </a:r>
            <a:r>
              <a:rPr lang="ru-RU" u="sng" dirty="0">
                <a:solidFill>
                  <a:schemeClr val="tx1"/>
                </a:solidFill>
                <a:latin typeface="Georgia" pitchFamily="18" charset="0"/>
              </a:rPr>
              <a:t>понять</a:t>
            </a:r>
            <a:r>
              <a:rPr lang="ru-RU" dirty="0">
                <a:solidFill>
                  <a:schemeClr val="tx1"/>
                </a:solidFill>
                <a:latin typeface="Georgia" pitchFamily="18" charset="0"/>
              </a:rPr>
              <a:t>,</a:t>
            </a:r>
          </a:p>
          <a:p>
            <a:pPr marL="114300" indent="0" algn="just">
              <a:buNone/>
            </a:pPr>
            <a:r>
              <a:rPr lang="ru-RU" dirty="0">
                <a:solidFill>
                  <a:schemeClr val="tx1"/>
                </a:solidFill>
                <a:latin typeface="Georgia" pitchFamily="18" charset="0"/>
              </a:rPr>
              <a:t>- что </a:t>
            </a:r>
            <a:r>
              <a:rPr lang="ru-RU" b="1" dirty="0">
                <a:solidFill>
                  <a:schemeClr val="tx1"/>
                </a:solidFill>
                <a:latin typeface="Georgia" pitchFamily="18" charset="0"/>
              </a:rPr>
              <a:t>альпинизм</a:t>
            </a:r>
            <a:r>
              <a:rPr lang="ru-RU" dirty="0">
                <a:solidFill>
                  <a:schemeClr val="tx1"/>
                </a:solidFill>
                <a:latin typeface="Georgia" pitchFamily="18" charset="0"/>
              </a:rPr>
              <a:t> – это не только необычный вид спорта, но и возможность выявить истинную сущность человека);</a:t>
            </a:r>
          </a:p>
          <a:p>
            <a:pPr marL="114300" indent="0" algn="just">
              <a:buNone/>
            </a:pPr>
            <a:r>
              <a:rPr lang="ru-RU" dirty="0">
                <a:solidFill>
                  <a:schemeClr val="tx1"/>
                </a:solidFill>
                <a:latin typeface="Georgia" pitchFamily="18" charset="0"/>
              </a:rPr>
              <a:t>- осознать, какое произведение можно считать </a:t>
            </a:r>
            <a:r>
              <a:rPr lang="ru-RU" b="1" dirty="0">
                <a:solidFill>
                  <a:schemeClr val="tx1"/>
                </a:solidFill>
                <a:latin typeface="Georgia" pitchFamily="18" charset="0"/>
              </a:rPr>
              <a:t>произведением искусства</a:t>
            </a:r>
            <a:r>
              <a:rPr lang="ru-RU" dirty="0">
                <a:solidFill>
                  <a:schemeClr val="tx1"/>
                </a:solidFill>
                <a:latin typeface="Georgia" pitchFamily="18" charset="0"/>
              </a:rPr>
              <a:t>, </a:t>
            </a:r>
            <a:r>
              <a:rPr lang="ru-RU" b="1" dirty="0">
                <a:solidFill>
                  <a:schemeClr val="tx1"/>
                </a:solidFill>
                <a:latin typeface="Georgia" pitchFamily="18" charset="0"/>
              </a:rPr>
              <a:t>истинным творением</a:t>
            </a:r>
            <a:r>
              <a:rPr lang="ru-RU" dirty="0">
                <a:solidFill>
                  <a:schemeClr val="tx1"/>
                </a:solidFill>
                <a:latin typeface="Georgia" pitchFamily="18" charset="0"/>
              </a:rPr>
              <a:t>;</a:t>
            </a:r>
          </a:p>
          <a:p>
            <a:pPr marL="114300" indent="0" algn="just">
              <a:buNone/>
            </a:pPr>
            <a:r>
              <a:rPr lang="ru-RU" dirty="0">
                <a:solidFill>
                  <a:schemeClr val="tx1"/>
                </a:solidFill>
                <a:latin typeface="Georgia" pitchFamily="18" charset="0"/>
              </a:rPr>
              <a:t>- с чем связано </a:t>
            </a:r>
            <a:r>
              <a:rPr lang="ru-RU" b="1" dirty="0">
                <a:solidFill>
                  <a:schemeClr val="tx1"/>
                </a:solidFill>
                <a:latin typeface="Georgia" pitchFamily="18" charset="0"/>
              </a:rPr>
              <a:t>ощущение родины </a:t>
            </a:r>
            <a:r>
              <a:rPr lang="ru-RU" dirty="0">
                <a:solidFill>
                  <a:schemeClr val="tx1"/>
                </a:solidFill>
                <a:latin typeface="Georgia" pitchFamily="18" charset="0"/>
              </a:rPr>
              <a:t>у русского человека;</a:t>
            </a:r>
          </a:p>
          <a:p>
            <a:pPr marL="114300" indent="0" algn="just">
              <a:buNone/>
            </a:pPr>
            <a:r>
              <a:rPr lang="ru-RU" dirty="0">
                <a:solidFill>
                  <a:schemeClr val="tx1"/>
                </a:solidFill>
                <a:latin typeface="Georgia" pitchFamily="18" charset="0"/>
              </a:rPr>
              <a:t>- обогащается или портится </a:t>
            </a:r>
            <a:r>
              <a:rPr lang="ru-RU" b="1" dirty="0">
                <a:solidFill>
                  <a:schemeClr val="tx1"/>
                </a:solidFill>
                <a:latin typeface="Georgia" pitchFamily="18" charset="0"/>
              </a:rPr>
              <a:t>русский язык </a:t>
            </a:r>
            <a:r>
              <a:rPr lang="ru-RU" dirty="0">
                <a:solidFill>
                  <a:schemeClr val="tx1"/>
                </a:solidFill>
                <a:latin typeface="Georgia" pitchFamily="18" charset="0"/>
              </a:rPr>
              <a:t>благодаря заимствованиям; </a:t>
            </a:r>
          </a:p>
          <a:p>
            <a:pPr marL="114300" indent="0" algn="just">
              <a:buNone/>
            </a:pPr>
            <a:r>
              <a:rPr lang="ru-RU" dirty="0">
                <a:solidFill>
                  <a:schemeClr val="tx1"/>
                </a:solidFill>
                <a:latin typeface="Georgia" pitchFamily="18" charset="0"/>
              </a:rPr>
              <a:t>- необходимо ли современному человеку понятие </a:t>
            </a:r>
            <a:r>
              <a:rPr lang="ru-RU" b="1" dirty="0">
                <a:solidFill>
                  <a:schemeClr val="tx1"/>
                </a:solidFill>
                <a:latin typeface="Georgia" pitchFamily="18" charset="0"/>
              </a:rPr>
              <a:t>духовност</a:t>
            </a:r>
            <a:r>
              <a:rPr lang="ru-RU" dirty="0">
                <a:solidFill>
                  <a:schemeClr val="tx1"/>
                </a:solidFill>
                <a:latin typeface="Georgia" pitchFamily="18" charset="0"/>
              </a:rPr>
              <a:t>и, что значит «жить духовной жизнью» в современную нам эпоху;</a:t>
            </a:r>
          </a:p>
          <a:p>
            <a:pPr marL="114300" indent="0" algn="just">
              <a:buNone/>
            </a:pPr>
            <a:r>
              <a:rPr lang="ru-RU" dirty="0">
                <a:solidFill>
                  <a:schemeClr val="tx1"/>
                </a:solidFill>
                <a:latin typeface="Georgia" pitchFamily="18" charset="0"/>
              </a:rPr>
              <a:t>- какого человека можно назвать </a:t>
            </a:r>
            <a:r>
              <a:rPr lang="ru-RU" b="1" dirty="0">
                <a:solidFill>
                  <a:schemeClr val="tx1"/>
                </a:solidFill>
                <a:latin typeface="Georgia" pitchFamily="18" charset="0"/>
              </a:rPr>
              <a:t>истинным патриотом</a:t>
            </a:r>
            <a:r>
              <a:rPr lang="ru-RU" dirty="0">
                <a:solidFill>
                  <a:schemeClr val="tx1"/>
                </a:solidFill>
                <a:latin typeface="Georgia" pitchFamily="18" charset="0"/>
              </a:rPr>
              <a:t>, </a:t>
            </a:r>
            <a:r>
              <a:rPr lang="ru-RU" b="1" dirty="0">
                <a:solidFill>
                  <a:schemeClr val="tx1"/>
                </a:solidFill>
                <a:latin typeface="Georgia" pitchFamily="18" charset="0"/>
              </a:rPr>
              <a:t>настоящим другом</a:t>
            </a:r>
            <a:r>
              <a:rPr lang="ru-RU" dirty="0">
                <a:solidFill>
                  <a:schemeClr val="tx1"/>
                </a:solidFill>
                <a:latin typeface="Georgia" pitchFamily="18" charset="0"/>
              </a:rPr>
              <a:t>, по-настоящему отзывчивым…</a:t>
            </a:r>
          </a:p>
          <a:p>
            <a:pPr marL="114300" indent="0" algn="just">
              <a:buNone/>
            </a:pPr>
            <a:r>
              <a:rPr lang="ru-RU" dirty="0">
                <a:solidFill>
                  <a:schemeClr val="tx1"/>
                </a:solidFill>
                <a:latin typeface="Georgia" pitchFamily="18" charset="0"/>
              </a:rPr>
              <a:t>- какими </a:t>
            </a:r>
            <a:r>
              <a:rPr lang="ru-RU" b="1" dirty="0">
                <a:solidFill>
                  <a:schemeClr val="tx1"/>
                </a:solidFill>
                <a:latin typeface="Georgia" pitchFamily="18" charset="0"/>
              </a:rPr>
              <a:t>последствиями грозит обществу </a:t>
            </a:r>
            <a:r>
              <a:rPr lang="ru-RU" dirty="0">
                <a:solidFill>
                  <a:schemeClr val="tx1"/>
                </a:solidFill>
                <a:latin typeface="Georgia" pitchFamily="18" charset="0"/>
              </a:rPr>
              <a:t>утрата моральных устоев (</a:t>
            </a:r>
            <a:r>
              <a:rPr lang="ru-RU" dirty="0" err="1">
                <a:solidFill>
                  <a:schemeClr val="tx1"/>
                </a:solidFill>
                <a:latin typeface="Georgia" pitchFamily="18" charset="0"/>
              </a:rPr>
              <a:t>засилие</a:t>
            </a:r>
            <a:r>
              <a:rPr lang="ru-RU" dirty="0">
                <a:solidFill>
                  <a:schemeClr val="tx1"/>
                </a:solidFill>
                <a:latin typeface="Georgia" pitchFamily="18" charset="0"/>
              </a:rPr>
              <a:t> Запада, Интернета, экологические катастрофы, утрата национальных традиций, безразличие к прошлому нашей страны…);</a:t>
            </a:r>
          </a:p>
          <a:p>
            <a:pPr algn="just"/>
            <a:endParaRPr lang="ru-RU" dirty="0">
              <a:solidFill>
                <a:schemeClr val="tx1"/>
              </a:solidFill>
              <a:latin typeface="Georgia" pitchFamily="18" charset="0"/>
            </a:endParaRPr>
          </a:p>
        </p:txBody>
      </p:sp>
    </p:spTree>
    <p:extLst>
      <p:ext uri="{BB962C8B-B14F-4D97-AF65-F5344CB8AC3E}">
        <p14:creationId xmlns:p14="http://schemas.microsoft.com/office/powerpoint/2010/main" val="332329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down)">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down)">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wipe(down)">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wipe(down)">
                                      <p:cBhvr>
                                        <p:cTn id="5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55</TotalTime>
  <Words>1409</Words>
  <Application>Microsoft Office PowerPoint</Application>
  <PresentationFormat>Экран (4:3)</PresentationFormat>
  <Paragraphs>130</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Аптека</vt:lpstr>
      <vt:lpstr>«клише» для сочинения на ЕГЭ</vt:lpstr>
      <vt:lpstr>К1  – ФОРМУЛИРОВКА ПРОБЛЕМ ИСХОДНОГО ТЕКСТА Стандарт </vt:lpstr>
      <vt:lpstr>Презентация PowerPoint</vt:lpstr>
      <vt:lpstr>К1  – ФОРМУЛИРОВКА ПРОБЛЕМ ИСХОДНОГО ТЕКСТА нестандартное начало </vt:lpstr>
      <vt:lpstr>Презентация PowerPoint</vt:lpstr>
      <vt:lpstr>Презентация PowerPoint</vt:lpstr>
      <vt:lpstr>Презентация PowerPoint</vt:lpstr>
      <vt:lpstr>Презентация PowerPoint</vt:lpstr>
      <vt:lpstr>К2 – КОММЕНТАРИЙ  К  СФОРМУЛИРОВАННОЙ ПРОБЛЕМЕ  ИСХОДНОГО  ТЕКСТА </vt:lpstr>
      <vt:lpstr>Презентация PowerPoint</vt:lpstr>
      <vt:lpstr> К3  – ПОЗИЦИЯ АВТОРА ИСХОДНОГО ТЕКСТА (об этом должно быть написано в тексте)  </vt:lpstr>
      <vt:lpstr>Презентация PowerPoint</vt:lpstr>
      <vt:lpstr>Презентация PowerPoint</vt:lpstr>
      <vt:lpstr>Презентация PowerPoint</vt:lpstr>
      <vt:lpstr>К-4 АРГУМЕНТАЦИЯ ЭКЗАМЕНУЕМЫМ  СОБСТВЕННОГО МНЕНИЯ ПО ПРОБЛЕМЕ (НЕ ПОВТОРЯТЬ МНЕНИЯ АВТОРА) </vt:lpstr>
      <vt:lpstr>Презентация PowerPoint</vt:lpstr>
      <vt:lpstr>Презентация PowerPoint</vt:lpstr>
      <vt:lpstr>ЗАКЛЮЧЕНИЕ. ВЫВОДЫ (Не повторять изложенного выше)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«клише» для сочинения на ЕГЭ</dc:title>
  <dc:creator>User</dc:creator>
  <cp:lastModifiedBy>User</cp:lastModifiedBy>
  <cp:revision>6</cp:revision>
  <dcterms:created xsi:type="dcterms:W3CDTF">2012-02-17T17:44:35Z</dcterms:created>
  <dcterms:modified xsi:type="dcterms:W3CDTF">2012-02-17T18:40:32Z</dcterms:modified>
</cp:coreProperties>
</file>